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5" r:id="rId3"/>
    <p:sldId id="257" r:id="rId4"/>
    <p:sldId id="258" r:id="rId5"/>
    <p:sldId id="266" r:id="rId6"/>
    <p:sldId id="267" r:id="rId7"/>
    <p:sldId id="259" r:id="rId8"/>
    <p:sldId id="260" r:id="rId9"/>
    <p:sldId id="261" r:id="rId10"/>
    <p:sldId id="262" r:id="rId11"/>
    <p:sldId id="263" r:id="rId12"/>
    <p:sldId id="264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05" autoAdjust="0"/>
    <p:restoredTop sz="94660"/>
  </p:normalViewPr>
  <p:slideViewPr>
    <p:cSldViewPr>
      <p:cViewPr>
        <p:scale>
          <a:sx n="80" d="100"/>
          <a:sy n="80" d="100"/>
        </p:scale>
        <p:origin x="-72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A65D-C535-4B05-8AF2-0DE03A418FD1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80BCC-E50B-4A78-A198-532041CE6CE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A65D-C535-4B05-8AF2-0DE03A418FD1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80BCC-E50B-4A78-A198-532041CE6C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A65D-C535-4B05-8AF2-0DE03A418FD1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6C80BCC-E50B-4A78-A198-532041CE6CE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A65D-C535-4B05-8AF2-0DE03A418FD1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80BCC-E50B-4A78-A198-532041CE6C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A65D-C535-4B05-8AF2-0DE03A418FD1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80BCC-E50B-4A78-A198-532041CE6C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A65D-C535-4B05-8AF2-0DE03A418FD1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80BCC-E50B-4A78-A198-532041CE6C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A65D-C535-4B05-8AF2-0DE03A418FD1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80BCC-E50B-4A78-A198-532041CE6C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A65D-C535-4B05-8AF2-0DE03A418FD1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80BCC-E50B-4A78-A198-532041CE6C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A65D-C535-4B05-8AF2-0DE03A418FD1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80BCC-E50B-4A78-A198-532041CE6C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A65D-C535-4B05-8AF2-0DE03A418FD1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80BCC-E50B-4A78-A198-532041CE6C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A65D-C535-4B05-8AF2-0DE03A418FD1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80BCC-E50B-4A78-A198-532041CE6C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F5CA65D-C535-4B05-8AF2-0DE03A418FD1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6C80BCC-E50B-4A78-A198-532041CE6CEE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4" y="332656"/>
            <a:ext cx="64087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/>
              <a:t>«Методичні рекомендації завідувачам закладів дошкільної освіти щодо організації та </a:t>
            </a:r>
            <a:r>
              <a:rPr lang="uk-UA" sz="2800" b="1"/>
              <a:t>оформлення  </a:t>
            </a:r>
            <a:r>
              <a:rPr lang="uk-UA" sz="2800" b="1" smtClean="0"/>
              <a:t>звітно-  </a:t>
            </a:r>
            <a:r>
              <a:rPr lang="uk-UA" sz="2800" b="1" dirty="0"/>
              <a:t>аналітичної документації під час здійснення виїзного засідання фахівцями Харківського ІРЦ»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691906" y="4654877"/>
            <a:ext cx="3585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uk-UA" dirty="0" err="1" smtClean="0"/>
              <a:t>Єньшина</a:t>
            </a:r>
            <a:r>
              <a:rPr lang="uk-UA" dirty="0" smtClean="0"/>
              <a:t> Олена Юріївна</a:t>
            </a:r>
          </a:p>
          <a:p>
            <a:pPr algn="r"/>
            <a:r>
              <a:rPr lang="uk-UA" dirty="0" smtClean="0"/>
              <a:t>вчитель-логопед Харківського ІРЦ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289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0544563"/>
              </p:ext>
            </p:extLst>
          </p:nvPr>
        </p:nvGraphicFramePr>
        <p:xfrm>
          <a:off x="251520" y="900172"/>
          <a:ext cx="4716016" cy="59234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2890"/>
                <a:gridCol w="417190"/>
                <a:gridCol w="576064"/>
                <a:gridCol w="3419872"/>
              </a:tblGrid>
              <a:tr h="155745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Січень 2019 року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14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№ п/п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Число місяця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День тижня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Назва закладу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</a:tr>
              <a:tr h="339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22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Вівторок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Харківська загальноосвітня школа І ступеню  № 171 Харківської міської ради Харківської </a:t>
                      </a:r>
                      <a:r>
                        <a:rPr lang="uk-UA" sz="900" dirty="0" smtClean="0">
                          <a:effectLst/>
                        </a:rPr>
                        <a:t>області</a:t>
                      </a:r>
                      <a:endParaRPr lang="ru-RU" sz="900" dirty="0">
                        <a:effectLst/>
                      </a:endParaRPr>
                    </a:p>
                  </a:txBody>
                  <a:tcPr marL="15974" marR="15974" marT="0" marB="0"/>
                </a:tc>
              </a:tr>
              <a:tr h="155745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Лютий 2019 року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14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№ п/п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Число місяця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День тижня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Назва закладу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</a:tr>
              <a:tr h="4672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 5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Вівторок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Комунальний заклад «Харківська загальноосвітня школа І-ІІІ ступенів № </a:t>
                      </a:r>
                      <a:r>
                        <a:rPr lang="uk-UA" sz="900" b="1" dirty="0">
                          <a:effectLst/>
                        </a:rPr>
                        <a:t>136</a:t>
                      </a:r>
                      <a:r>
                        <a:rPr lang="uk-UA" sz="900" dirty="0">
                          <a:effectLst/>
                        </a:rPr>
                        <a:t> Харківської міської ради Харківської області» ім. Героя Радянського союзу П.Д. </a:t>
                      </a:r>
                      <a:r>
                        <a:rPr lang="uk-UA" sz="900" dirty="0" err="1" smtClean="0">
                          <a:effectLst/>
                        </a:rPr>
                        <a:t>Говоруненка</a:t>
                      </a:r>
                      <a:endParaRPr lang="ru-RU" sz="900" dirty="0">
                        <a:effectLst/>
                      </a:endParaRPr>
                    </a:p>
                  </a:txBody>
                  <a:tcPr marL="15974" marR="15974" marT="0" marB="0"/>
                </a:tc>
              </a:tr>
              <a:tr h="2990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7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Четвер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Харківська загальноосвітня школа І-ІІІ ступенів № </a:t>
                      </a:r>
                      <a:r>
                        <a:rPr lang="uk-UA" sz="900" b="1" dirty="0">
                          <a:effectLst/>
                        </a:rPr>
                        <a:t>56 </a:t>
                      </a:r>
                      <a:r>
                        <a:rPr lang="uk-UA" sz="900" dirty="0">
                          <a:effectLst/>
                        </a:rPr>
                        <a:t>Харківської міської ради Харківської </a:t>
                      </a:r>
                      <a:r>
                        <a:rPr lang="uk-UA" sz="900" dirty="0" smtClean="0">
                          <a:effectLst/>
                        </a:rPr>
                        <a:t>області</a:t>
                      </a:r>
                      <a:endParaRPr lang="ru-RU" sz="900" dirty="0">
                        <a:effectLst/>
                      </a:endParaRPr>
                    </a:p>
                  </a:txBody>
                  <a:tcPr marL="15974" marR="15974" marT="0" marB="0"/>
                </a:tc>
              </a:tr>
              <a:tr h="2990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12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Вівторок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Харківська загальноосвітня школа І-ІІІ ступенів </a:t>
                      </a:r>
                      <a:r>
                        <a:rPr lang="uk-UA" sz="900" dirty="0" smtClean="0">
                          <a:effectLst/>
                        </a:rPr>
                        <a:t>№ </a:t>
                      </a:r>
                      <a:r>
                        <a:rPr lang="uk-UA" sz="900" b="1" dirty="0" smtClean="0">
                          <a:effectLst/>
                        </a:rPr>
                        <a:t>131</a:t>
                      </a:r>
                      <a:r>
                        <a:rPr lang="uk-UA" sz="900" dirty="0" smtClean="0">
                          <a:effectLst/>
                        </a:rPr>
                        <a:t> </a:t>
                      </a:r>
                      <a:r>
                        <a:rPr lang="uk-UA" sz="900" dirty="0">
                          <a:effectLst/>
                        </a:rPr>
                        <a:t>Харківської міської ради Харківської </a:t>
                      </a:r>
                      <a:r>
                        <a:rPr lang="uk-UA" sz="900" dirty="0" smtClean="0">
                          <a:effectLst/>
                        </a:rPr>
                        <a:t>області</a:t>
                      </a:r>
                      <a:endParaRPr lang="ru-RU" sz="900" dirty="0">
                        <a:effectLst/>
                      </a:endParaRPr>
                    </a:p>
                  </a:txBody>
                  <a:tcPr marL="15974" marR="15974" marT="0" marB="0"/>
                </a:tc>
              </a:tr>
              <a:tr h="2990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19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Вівторок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Харківська приватна загальноосвітня школа І-ІІІ ступенів </a:t>
                      </a:r>
                      <a:r>
                        <a:rPr lang="uk-UA" sz="900" b="1" dirty="0">
                          <a:effectLst/>
                        </a:rPr>
                        <a:t>«Початок мудрості» </a:t>
                      </a:r>
                      <a:r>
                        <a:rPr lang="uk-UA" sz="900" dirty="0">
                          <a:effectLst/>
                        </a:rPr>
                        <a:t>Харківської </a:t>
                      </a:r>
                      <a:r>
                        <a:rPr lang="uk-UA" sz="900" dirty="0" smtClean="0">
                          <a:effectLst/>
                        </a:rPr>
                        <a:t>області</a:t>
                      </a:r>
                      <a:endParaRPr lang="ru-RU" sz="900" dirty="0">
                        <a:effectLst/>
                      </a:endParaRPr>
                    </a:p>
                  </a:txBody>
                  <a:tcPr marL="15974" marR="15974" marT="0" marB="0"/>
                </a:tc>
              </a:tr>
              <a:tr h="339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6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Середа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00" b="1" dirty="0">
                          <a:effectLst/>
                        </a:rPr>
                        <a:t>74</a:t>
                      </a:r>
                      <a:r>
                        <a:rPr lang="uk-UA" sz="900" dirty="0">
                          <a:effectLst/>
                        </a:rPr>
                        <a:t> </a:t>
                      </a:r>
                      <a:r>
                        <a:rPr lang="ru-RU" sz="900" dirty="0" smtClean="0">
                          <a:effectLst/>
                        </a:rPr>
                        <a:t>Веселка« </a:t>
                      </a:r>
                      <a:r>
                        <a:rPr lang="ru-RU" sz="900" dirty="0" err="1" smtClean="0">
                          <a:effectLst/>
                        </a:rPr>
                        <a:t>комбінованого</a:t>
                      </a:r>
                      <a:r>
                        <a:rPr lang="ru-RU" sz="900" dirty="0" smtClean="0">
                          <a:effectLst/>
                        </a:rPr>
                        <a:t> </a:t>
                      </a:r>
                      <a:r>
                        <a:rPr lang="ru-RU" sz="900" dirty="0">
                          <a:effectLst/>
                        </a:rPr>
                        <a:t>типу </a:t>
                      </a:r>
                      <a:r>
                        <a:rPr lang="ru-RU" sz="900" dirty="0" err="1">
                          <a:effectLst/>
                        </a:rPr>
                        <a:t>Харківської</a:t>
                      </a:r>
                      <a:r>
                        <a:rPr lang="ru-RU" sz="900" dirty="0">
                          <a:effectLst/>
                        </a:rPr>
                        <a:t> </a:t>
                      </a:r>
                      <a:r>
                        <a:rPr lang="ru-RU" sz="900" dirty="0" err="1">
                          <a:effectLst/>
                        </a:rPr>
                        <a:t>міської</a:t>
                      </a:r>
                      <a:r>
                        <a:rPr lang="ru-RU" sz="900" dirty="0">
                          <a:effectLst/>
                        </a:rPr>
                        <a:t> ради</a:t>
                      </a:r>
                      <a:r>
                        <a:rPr lang="ru-RU" sz="900" dirty="0" smtClean="0">
                          <a:effectLst/>
                        </a:rPr>
                        <a:t>"</a:t>
                      </a:r>
                    </a:p>
                  </a:txBody>
                  <a:tcPr marL="15974" marR="15974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990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Четвер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Харківська загальноосвітня школа І-ІІІ ступенів № </a:t>
                      </a:r>
                      <a:r>
                        <a:rPr lang="uk-UA" sz="900" b="1" dirty="0">
                          <a:effectLst/>
                        </a:rPr>
                        <a:t>130 </a:t>
                      </a:r>
                      <a:r>
                        <a:rPr lang="uk-UA" sz="900" dirty="0">
                          <a:effectLst/>
                        </a:rPr>
                        <a:t>Харківської міської ради Харківської </a:t>
                      </a:r>
                      <a:r>
                        <a:rPr lang="uk-UA" sz="900" dirty="0" smtClean="0">
                          <a:effectLst/>
                        </a:rPr>
                        <a:t>області</a:t>
                      </a:r>
                    </a:p>
                  </a:txBody>
                  <a:tcPr marL="15974" marR="15974" marT="0" marB="0"/>
                </a:tc>
              </a:tr>
              <a:tr h="339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Вівторок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Харківська загальноосвітня школа І-ІІІ ступенів № </a:t>
                      </a:r>
                      <a:r>
                        <a:rPr lang="uk-UA" sz="900" b="1" dirty="0">
                          <a:effectLst/>
                        </a:rPr>
                        <a:t>67</a:t>
                      </a:r>
                      <a:r>
                        <a:rPr lang="uk-UA" sz="900" dirty="0">
                          <a:effectLst/>
                        </a:rPr>
                        <a:t> Харківської міської ради Харківської області </a:t>
                      </a:r>
                      <a:endParaRPr lang="ru-RU" sz="900" dirty="0">
                        <a:effectLst/>
                      </a:endParaRPr>
                    </a:p>
                  </a:txBody>
                  <a:tcPr marL="15974" marR="15974" marT="0" marB="0"/>
                </a:tc>
              </a:tr>
              <a:tr h="155745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Березень 2019 року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14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№ п/п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Число місяця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День тижня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Назва закладу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</a:tr>
              <a:tr h="2990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6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Середа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Харківська загальноосвітня школа І-ІІІ ступенів № </a:t>
                      </a:r>
                      <a:r>
                        <a:rPr lang="uk-UA" sz="900" b="1" dirty="0">
                          <a:effectLst/>
                        </a:rPr>
                        <a:t>100</a:t>
                      </a:r>
                      <a:r>
                        <a:rPr lang="uk-UA" sz="900" dirty="0">
                          <a:effectLst/>
                        </a:rPr>
                        <a:t> ім. </a:t>
                      </a:r>
                      <a:r>
                        <a:rPr lang="uk-UA" sz="900" dirty="0" err="1">
                          <a:effectLst/>
                        </a:rPr>
                        <a:t>А.С.Макаренка</a:t>
                      </a:r>
                      <a:r>
                        <a:rPr lang="uk-UA" sz="900" dirty="0">
                          <a:effectLst/>
                        </a:rPr>
                        <a:t> Харківської міської ради Харківської </a:t>
                      </a:r>
                      <a:r>
                        <a:rPr lang="uk-UA" sz="900" dirty="0" smtClean="0">
                          <a:effectLst/>
                        </a:rPr>
                        <a:t>області</a:t>
                      </a:r>
                      <a:endParaRPr lang="ru-RU" sz="900" dirty="0">
                        <a:effectLst/>
                      </a:endParaRPr>
                    </a:p>
                  </a:txBody>
                  <a:tcPr marL="15974" marR="15974" marT="0" marB="0"/>
                </a:tc>
              </a:tr>
              <a:tr h="2990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13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Середа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Харківська загальноосвітня школа І-ІІІ ступенів №</a:t>
                      </a:r>
                      <a:r>
                        <a:rPr lang="uk-UA" sz="900" b="1" dirty="0">
                          <a:effectLst/>
                        </a:rPr>
                        <a:t> 19 </a:t>
                      </a:r>
                      <a:r>
                        <a:rPr lang="uk-UA" sz="900" dirty="0">
                          <a:effectLst/>
                        </a:rPr>
                        <a:t>Харківської міської ради Харківської області </a:t>
                      </a:r>
                      <a:endParaRPr lang="ru-RU" sz="900" dirty="0">
                        <a:effectLst/>
                      </a:endParaRPr>
                    </a:p>
                  </a:txBody>
                  <a:tcPr marL="15974" marR="15974" marT="0" marB="0"/>
                </a:tc>
              </a:tr>
              <a:tr h="2990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Середа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Харківська загальноосвітня школа І-ІІІ ступенів № </a:t>
                      </a:r>
                      <a:r>
                        <a:rPr lang="uk-UA" sz="900" b="1" dirty="0">
                          <a:effectLst/>
                        </a:rPr>
                        <a:t>31</a:t>
                      </a:r>
                      <a:r>
                        <a:rPr lang="uk-UA" sz="900" dirty="0">
                          <a:effectLst/>
                        </a:rPr>
                        <a:t> Харківської міської ради Харківської </a:t>
                      </a:r>
                      <a:r>
                        <a:rPr lang="uk-UA" sz="900" dirty="0" smtClean="0">
                          <a:effectLst/>
                        </a:rPr>
                        <a:t>області</a:t>
                      </a:r>
                      <a:endParaRPr lang="ru-RU" sz="900" dirty="0">
                        <a:effectLst/>
                      </a:endParaRPr>
                    </a:p>
                  </a:txBody>
                  <a:tcPr marL="15974" marR="15974" marT="0" marB="0"/>
                </a:tc>
              </a:tr>
              <a:tr h="2990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Четвер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Харківська загальноосвітня школа І-ІІІ ступенів № </a:t>
                      </a:r>
                      <a:r>
                        <a:rPr lang="uk-UA" sz="900" b="1" dirty="0">
                          <a:effectLst/>
                        </a:rPr>
                        <a:t>53 </a:t>
                      </a:r>
                      <a:r>
                        <a:rPr lang="uk-UA" sz="900" dirty="0">
                          <a:effectLst/>
                        </a:rPr>
                        <a:t>Харківської міської ради Харківської області </a:t>
                      </a:r>
                      <a:endParaRPr lang="ru-RU" sz="900" dirty="0">
                        <a:effectLst/>
                      </a:endParaRPr>
                    </a:p>
                  </a:txBody>
                  <a:tcPr marL="15974" marR="15974" marT="0" marB="0"/>
                </a:tc>
              </a:tr>
              <a:tr h="2990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Середа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Харківська загальноосвітня школа І-ІІІ ступенів №</a:t>
                      </a:r>
                      <a:r>
                        <a:rPr lang="uk-UA" sz="900" b="1" dirty="0">
                          <a:effectLst/>
                        </a:rPr>
                        <a:t> 97</a:t>
                      </a:r>
                      <a:r>
                        <a:rPr lang="uk-UA" sz="900" dirty="0">
                          <a:effectLst/>
                        </a:rPr>
                        <a:t> Харківської міської ради Харківської області </a:t>
                      </a:r>
                      <a:endParaRPr lang="ru-RU" sz="900" dirty="0">
                        <a:effectLst/>
                      </a:endParaRPr>
                    </a:p>
                  </a:txBody>
                  <a:tcPr marL="15974" marR="15974" marT="0" marB="0"/>
                </a:tc>
              </a:tr>
              <a:tr h="3114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29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П’ятниця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Харківська загальноосвітня школа І-ІІІ ступенів № </a:t>
                      </a:r>
                      <a:r>
                        <a:rPr lang="uk-UA" sz="900" b="1" dirty="0">
                          <a:effectLst/>
                        </a:rPr>
                        <a:t>91</a:t>
                      </a:r>
                      <a:r>
                        <a:rPr lang="uk-UA" sz="900" dirty="0">
                          <a:effectLst/>
                        </a:rPr>
                        <a:t> Харківської міської ради Харківської області 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74" marR="15974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11975"/>
              </p:ext>
            </p:extLst>
          </p:nvPr>
        </p:nvGraphicFramePr>
        <p:xfrm>
          <a:off x="5004048" y="980728"/>
          <a:ext cx="3919623" cy="53608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1598"/>
                <a:gridCol w="431895"/>
                <a:gridCol w="628675"/>
                <a:gridCol w="2407455"/>
              </a:tblGrid>
              <a:tr h="166353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Квітень 2019 року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90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№ п/п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Число місяця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День тижня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Назва закладу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</a:tr>
              <a:tr h="3588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Вівторок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Харківська загальноосвітня школа І-ІІІ ступенів № </a:t>
                      </a:r>
                      <a:r>
                        <a:rPr lang="uk-UA" sz="900" b="1" dirty="0">
                          <a:effectLst/>
                        </a:rPr>
                        <a:t>65</a:t>
                      </a:r>
                      <a:r>
                        <a:rPr lang="uk-UA" sz="900" dirty="0">
                          <a:effectLst/>
                        </a:rPr>
                        <a:t> Харківської міської ради Харківської </a:t>
                      </a:r>
                      <a:r>
                        <a:rPr lang="uk-UA" sz="900" dirty="0" smtClean="0">
                          <a:effectLst/>
                        </a:rPr>
                        <a:t>області</a:t>
                      </a:r>
                      <a:endParaRPr lang="ru-RU" sz="900" dirty="0">
                        <a:effectLst/>
                      </a:endParaRPr>
                    </a:p>
                  </a:txBody>
                  <a:tcPr marL="29357" marR="29357" marT="0" marB="0"/>
                </a:tc>
              </a:tr>
              <a:tr h="3658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900" dirty="0">
                          <a:effectLst/>
                        </a:rPr>
                        <a:t>Вівторок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Харківська загальноосвітня школа І-ІІІ ступенів № </a:t>
                      </a:r>
                      <a:r>
                        <a:rPr lang="uk-UA" sz="900" b="1" dirty="0">
                          <a:effectLst/>
                        </a:rPr>
                        <a:t>124</a:t>
                      </a:r>
                      <a:r>
                        <a:rPr lang="uk-UA" sz="900" dirty="0">
                          <a:effectLst/>
                        </a:rPr>
                        <a:t> Харківської міської ради Харківської області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</a:tr>
              <a:tr h="3104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900">
                          <a:effectLst/>
                        </a:rPr>
                        <a:t>Вівторок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Харківська загальноосвітня школа І-ІІІ ступенів № </a:t>
                      </a:r>
                      <a:r>
                        <a:rPr lang="uk-UA" sz="900" b="1" dirty="0">
                          <a:effectLst/>
                        </a:rPr>
                        <a:t>138</a:t>
                      </a:r>
                      <a:r>
                        <a:rPr lang="uk-UA" sz="900" dirty="0">
                          <a:effectLst/>
                        </a:rPr>
                        <a:t> Харківської міської ради Харківської області 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</a:tr>
              <a:tr h="4706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900">
                          <a:effectLst/>
                        </a:rPr>
                        <a:t>Вівторок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Харківська загальноосвітня школа І-ІІІ ступенів № </a:t>
                      </a:r>
                      <a:r>
                        <a:rPr lang="uk-UA" sz="900" b="1" dirty="0">
                          <a:effectLst/>
                        </a:rPr>
                        <a:t>38</a:t>
                      </a:r>
                      <a:r>
                        <a:rPr lang="uk-UA" sz="900" dirty="0">
                          <a:effectLst/>
                        </a:rPr>
                        <a:t> Харківської міської ради Харківської області</a:t>
                      </a:r>
                      <a:endParaRPr lang="ru-RU" sz="9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</a:tr>
              <a:tr h="4706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19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30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900">
                          <a:effectLst/>
                        </a:rPr>
                        <a:t>Вівторок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Харківська загальноосвітня школа І-ІІІ ступенів № </a:t>
                      </a:r>
                      <a:r>
                        <a:rPr lang="uk-UA" sz="900" b="1" dirty="0">
                          <a:effectLst/>
                        </a:rPr>
                        <a:t>81</a:t>
                      </a:r>
                      <a:r>
                        <a:rPr lang="uk-UA" sz="900" dirty="0">
                          <a:effectLst/>
                        </a:rPr>
                        <a:t> Харківської міської ради Харківської області </a:t>
                      </a:r>
                      <a:endParaRPr lang="ru-RU" sz="9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</a:tr>
              <a:tr h="166353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Травень 2019 року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78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№ п/п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Число місяця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День тижня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Назва закладу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</a:tr>
              <a:tr h="4706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Вівторок 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Харківська загальноосвітня школа І-ІІІ ступенів № </a:t>
                      </a:r>
                      <a:r>
                        <a:rPr lang="uk-UA" sz="900" b="1" dirty="0">
                          <a:effectLst/>
                        </a:rPr>
                        <a:t>126</a:t>
                      </a:r>
                      <a:r>
                        <a:rPr lang="uk-UA" sz="900" dirty="0">
                          <a:effectLst/>
                        </a:rPr>
                        <a:t> Харківської міської ради Харківської області </a:t>
                      </a:r>
                      <a:endParaRPr lang="ru-RU" sz="900" dirty="0">
                        <a:effectLst/>
                      </a:endParaRPr>
                    </a:p>
                  </a:txBody>
                  <a:tcPr marL="29357" marR="29357" marT="0" marB="0"/>
                </a:tc>
              </a:tr>
              <a:tr h="4706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900">
                          <a:effectLst/>
                        </a:rPr>
                        <a:t>Вівторок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Харківська загальноосвітня школа І-ІІІ ступенів № </a:t>
                      </a:r>
                      <a:r>
                        <a:rPr lang="uk-UA" sz="900" b="1" dirty="0">
                          <a:effectLst/>
                        </a:rPr>
                        <a:t>105</a:t>
                      </a:r>
                      <a:r>
                        <a:rPr lang="uk-UA" sz="900" dirty="0">
                          <a:effectLst/>
                        </a:rPr>
                        <a:t> Харківської міської ради Харківської області</a:t>
                      </a:r>
                      <a:endParaRPr lang="ru-RU" sz="9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</a:tr>
              <a:tr h="4706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900">
                          <a:effectLst/>
                        </a:rPr>
                        <a:t>Вівторок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Приватний заклад «Харківська школа І-ІІІ ступенів </a:t>
                      </a:r>
                      <a:r>
                        <a:rPr lang="uk-UA" sz="900" b="1" dirty="0">
                          <a:effectLst/>
                        </a:rPr>
                        <a:t>«Ангстрем» </a:t>
                      </a:r>
                      <a:r>
                        <a:rPr lang="uk-UA" sz="900" dirty="0">
                          <a:effectLst/>
                        </a:rPr>
                        <a:t>Харківської області</a:t>
                      </a:r>
                      <a:endParaRPr lang="ru-RU" sz="9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57" marR="29357" marT="0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30389" y="11219"/>
            <a:ext cx="8693729" cy="92333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i="1" dirty="0"/>
              <a:t>Графік методичних виїздів КЗ «Харківський </a:t>
            </a:r>
            <a:r>
              <a:rPr lang="uk-UA" b="1" i="1" dirty="0" err="1"/>
              <a:t>інклюзивно</a:t>
            </a:r>
            <a:r>
              <a:rPr lang="uk-UA" b="1" i="1" dirty="0"/>
              <a:t>-ресурсний центр Харківської міської ради»</a:t>
            </a:r>
            <a:endParaRPr lang="ru-RU" b="1" dirty="0"/>
          </a:p>
          <a:p>
            <a:pPr algn="ctr"/>
            <a:r>
              <a:rPr lang="uk-UA" b="1" i="1" dirty="0"/>
              <a:t>на 2019 </a:t>
            </a:r>
            <a:r>
              <a:rPr lang="uk-UA" b="1" i="1" dirty="0" smtClean="0"/>
              <a:t>рік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07230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057462"/>
              </p:ext>
            </p:extLst>
          </p:nvPr>
        </p:nvGraphicFramePr>
        <p:xfrm>
          <a:off x="107504" y="1412776"/>
          <a:ext cx="4536503" cy="49151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2678"/>
                <a:gridCol w="512186"/>
                <a:gridCol w="612793"/>
                <a:gridCol w="3118846"/>
              </a:tblGrid>
              <a:tr h="151309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Лютий 2019 року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26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№ п/п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Число місяця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День тижня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Назва закладу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</a:tr>
              <a:tr h="338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28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Четвер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Комунальний заклад «Дошкільний навчальний заклад (ясла-садок) </a:t>
                      </a:r>
                      <a:r>
                        <a:rPr lang="uk-UA" sz="900" b="1" dirty="0">
                          <a:effectLst/>
                        </a:rPr>
                        <a:t>№ 33 </a:t>
                      </a:r>
                      <a:r>
                        <a:rPr lang="uk-UA" sz="900" dirty="0">
                          <a:effectLst/>
                        </a:rPr>
                        <a:t>комбінованого типу  Харківської міської ради»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</a:tr>
              <a:tr h="151309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Березень 2019 року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26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№ п/п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Число місяця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День тижня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Назва закладу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</a:tr>
              <a:tr h="338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14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Четвер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00" b="1" dirty="0">
                          <a:effectLst/>
                        </a:rPr>
                        <a:t>286 </a:t>
                      </a:r>
                      <a:r>
                        <a:rPr lang="uk-UA" sz="900" dirty="0">
                          <a:effectLst/>
                        </a:rPr>
                        <a:t>комбінованого типу  Харківської міської ради»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П’ятниця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00" b="1" dirty="0">
                          <a:effectLst/>
                        </a:rPr>
                        <a:t>425</a:t>
                      </a:r>
                      <a:r>
                        <a:rPr lang="uk-UA" sz="900" dirty="0">
                          <a:effectLst/>
                        </a:rPr>
                        <a:t> комбінованого типу  Харківської міської ради»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</a:tr>
              <a:tr h="151309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Квітень 2019 року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26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№ п/п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Число місяця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День тижня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Назва закладу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</a:tr>
              <a:tr h="338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Середа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00" b="1" dirty="0">
                          <a:effectLst/>
                        </a:rPr>
                        <a:t>2</a:t>
                      </a:r>
                      <a:r>
                        <a:rPr lang="ru-RU" sz="900" b="1" dirty="0">
                          <a:effectLst/>
                        </a:rPr>
                        <a:t>6</a:t>
                      </a:r>
                      <a:r>
                        <a:rPr lang="uk-UA" sz="900" b="1" dirty="0">
                          <a:effectLst/>
                        </a:rPr>
                        <a:t>6 </a:t>
                      </a:r>
                      <a:r>
                        <a:rPr lang="uk-UA" sz="900" dirty="0">
                          <a:effectLst/>
                        </a:rPr>
                        <a:t>комбінованого типу  Харківської міської ради</a:t>
                      </a:r>
                      <a:r>
                        <a:rPr lang="uk-UA" sz="900" dirty="0" smtClean="0">
                          <a:effectLst/>
                        </a:rPr>
                        <a:t>»</a:t>
                      </a:r>
                      <a:endParaRPr lang="ru-RU" sz="900" dirty="0">
                        <a:effectLst/>
                      </a:endParaRPr>
                    </a:p>
                  </a:txBody>
                  <a:tcPr marL="36380" marR="36380" marT="0" marB="0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Четвер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Комунальний заклад «Дошкільний навчальний заклад (ясла-садок) </a:t>
                      </a:r>
                      <a:r>
                        <a:rPr lang="uk-UA" sz="900" dirty="0" smtClean="0">
                          <a:effectLst/>
                        </a:rPr>
                        <a:t>№ </a:t>
                      </a:r>
                      <a:r>
                        <a:rPr lang="uk-UA" sz="900" b="1" dirty="0" smtClean="0">
                          <a:effectLst/>
                        </a:rPr>
                        <a:t>125</a:t>
                      </a:r>
                      <a:r>
                        <a:rPr lang="uk-UA" sz="900" dirty="0" smtClean="0">
                          <a:effectLst/>
                        </a:rPr>
                        <a:t> </a:t>
                      </a:r>
                      <a:r>
                        <a:rPr lang="uk-UA" sz="900" dirty="0">
                          <a:effectLst/>
                        </a:rPr>
                        <a:t>комбінованого типу  Харківської міської ради</a:t>
                      </a:r>
                      <a:r>
                        <a:rPr lang="uk-UA" sz="900" dirty="0" smtClean="0">
                          <a:effectLst/>
                        </a:rPr>
                        <a:t>»</a:t>
                      </a:r>
                      <a:endParaRPr lang="ru-RU" sz="900" dirty="0">
                        <a:effectLst/>
                      </a:endParaRPr>
                    </a:p>
                  </a:txBody>
                  <a:tcPr marL="36380" marR="36380" marT="0" marB="0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П'ятниця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Комунальний заклад «Дошкільний навчальний заклад (ясла-садок) №</a:t>
                      </a:r>
                      <a:r>
                        <a:rPr lang="uk-UA" sz="900" b="1" dirty="0">
                          <a:effectLst/>
                        </a:rPr>
                        <a:t> 12 </a:t>
                      </a:r>
                      <a:r>
                        <a:rPr lang="uk-UA" sz="900" dirty="0">
                          <a:effectLst/>
                        </a:rPr>
                        <a:t>комбінованого типу  Харківської міської ради»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Середа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00" b="1" dirty="0">
                          <a:effectLst/>
                        </a:rPr>
                        <a:t>353</a:t>
                      </a:r>
                      <a:r>
                        <a:rPr lang="uk-UA" sz="900" dirty="0">
                          <a:effectLst/>
                        </a:rPr>
                        <a:t> комбінованого типу  Харківської міської ради</a:t>
                      </a:r>
                      <a:r>
                        <a:rPr lang="uk-UA" sz="900" dirty="0" smtClean="0">
                          <a:effectLst/>
                        </a:rPr>
                        <a:t>»</a:t>
                      </a:r>
                      <a:endParaRPr lang="ru-RU" sz="900" dirty="0">
                        <a:effectLst/>
                      </a:endParaRPr>
                    </a:p>
                  </a:txBody>
                  <a:tcPr marL="36380" marR="36380" marT="0" marB="0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8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18-19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Четвер-П’ятниця 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Комунальний заклад «Дошкільний навчальний заклад (ясла-садок) №</a:t>
                      </a:r>
                      <a:r>
                        <a:rPr lang="uk-UA" sz="900" b="1" dirty="0">
                          <a:effectLst/>
                        </a:rPr>
                        <a:t> 441</a:t>
                      </a:r>
                      <a:r>
                        <a:rPr lang="uk-UA" sz="900" dirty="0">
                          <a:effectLst/>
                        </a:rPr>
                        <a:t> комбінованого типу  Харківської міської ради</a:t>
                      </a:r>
                      <a:r>
                        <a:rPr lang="uk-UA" sz="900" dirty="0" smtClean="0">
                          <a:effectLst/>
                        </a:rPr>
                        <a:t>»</a:t>
                      </a:r>
                      <a:endParaRPr lang="ru-RU" sz="900" dirty="0">
                        <a:effectLst/>
                      </a:endParaRPr>
                    </a:p>
                  </a:txBody>
                  <a:tcPr marL="36380" marR="36380" marT="0" marB="0"/>
                </a:tc>
              </a:tr>
              <a:tr h="331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Середа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Харківська загальноосвітня школа І-ІІІ ступенів № </a:t>
                      </a:r>
                      <a:r>
                        <a:rPr lang="uk-UA" sz="900" b="1" dirty="0">
                          <a:effectLst/>
                        </a:rPr>
                        <a:t>100 </a:t>
                      </a:r>
                      <a:r>
                        <a:rPr lang="uk-UA" sz="900" dirty="0">
                          <a:effectLst/>
                        </a:rPr>
                        <a:t>Харківської міської ради Харківської </a:t>
                      </a:r>
                      <a:r>
                        <a:rPr lang="uk-UA" sz="900" dirty="0" smtClean="0">
                          <a:effectLst/>
                        </a:rPr>
                        <a:t>області</a:t>
                      </a:r>
                      <a:endParaRPr lang="ru-RU" sz="900" dirty="0">
                        <a:effectLst/>
                      </a:endParaRPr>
                    </a:p>
                  </a:txBody>
                  <a:tcPr marL="36380" marR="36380" marT="0" marB="0"/>
                </a:tc>
              </a:tr>
              <a:tr h="331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Четвер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Харківська загальноосвітня школа І-ІІІ ступенів № </a:t>
                      </a:r>
                      <a:r>
                        <a:rPr lang="uk-UA" sz="900" b="1" dirty="0">
                          <a:effectLst/>
                        </a:rPr>
                        <a:t>73</a:t>
                      </a:r>
                      <a:r>
                        <a:rPr lang="uk-UA" sz="900" dirty="0">
                          <a:effectLst/>
                        </a:rPr>
                        <a:t> Харківської міської ради Харківської </a:t>
                      </a:r>
                      <a:r>
                        <a:rPr lang="uk-UA" sz="900" dirty="0" smtClean="0">
                          <a:effectLst/>
                        </a:rPr>
                        <a:t>області</a:t>
                      </a:r>
                      <a:endParaRPr lang="ru-RU" sz="900" dirty="0">
                        <a:effectLst/>
                      </a:endParaRPr>
                    </a:p>
                  </a:txBody>
                  <a:tcPr marL="36380" marR="36380" marT="0" marB="0"/>
                </a:tc>
              </a:tr>
              <a:tr h="345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П’ятниця 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0" marR="363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00" b="1" dirty="0">
                          <a:effectLst/>
                        </a:rPr>
                        <a:t>112</a:t>
                      </a:r>
                      <a:r>
                        <a:rPr lang="uk-UA" sz="900" dirty="0">
                          <a:effectLst/>
                        </a:rPr>
                        <a:t> комбінованого типу  Харківської міської ради</a:t>
                      </a:r>
                      <a:r>
                        <a:rPr lang="uk-UA" sz="900" dirty="0" smtClean="0">
                          <a:effectLst/>
                        </a:rPr>
                        <a:t>»</a:t>
                      </a:r>
                      <a:endParaRPr lang="ru-RU" sz="900" dirty="0">
                        <a:effectLst/>
                      </a:endParaRPr>
                    </a:p>
                  </a:txBody>
                  <a:tcPr marL="36380" marR="36380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019742"/>
              </p:ext>
            </p:extLst>
          </p:nvPr>
        </p:nvGraphicFramePr>
        <p:xfrm>
          <a:off x="4847622" y="980728"/>
          <a:ext cx="4176464" cy="5442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6291"/>
                <a:gridCol w="466987"/>
                <a:gridCol w="583734"/>
                <a:gridCol w="2699452"/>
              </a:tblGrid>
              <a:tr h="216024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Травень 2019 </a:t>
                      </a:r>
                      <a:r>
                        <a:rPr lang="uk-UA" sz="900" dirty="0" smtClean="0">
                          <a:effectLst/>
                        </a:rPr>
                        <a:t>року</a:t>
                      </a:r>
                      <a:r>
                        <a:rPr lang="uk-UA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00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№ п/п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Число місяця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День тижня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Назва закладу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</a:tr>
              <a:tr h="315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2-3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Четвер П’ятниця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00" b="1" dirty="0">
                          <a:effectLst/>
                        </a:rPr>
                        <a:t>52</a:t>
                      </a:r>
                      <a:r>
                        <a:rPr lang="uk-UA" sz="900" dirty="0">
                          <a:effectLst/>
                        </a:rPr>
                        <a:t> комбінованого типу  Харківської міської ради</a:t>
                      </a:r>
                      <a:r>
                        <a:rPr lang="uk-UA" sz="900" dirty="0" smtClean="0">
                          <a:effectLst/>
                        </a:rPr>
                        <a:t>»</a:t>
                      </a:r>
                      <a:endParaRPr lang="ru-RU" sz="900" dirty="0">
                        <a:effectLst/>
                      </a:endParaRPr>
                    </a:p>
                  </a:txBody>
                  <a:tcPr marL="37363" marR="37363" marT="0" marB="0"/>
                </a:tc>
              </a:tr>
              <a:tr h="315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Середа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00" b="1" dirty="0">
                          <a:effectLst/>
                        </a:rPr>
                        <a:t>38</a:t>
                      </a:r>
                      <a:r>
                        <a:rPr lang="uk-UA" sz="900" dirty="0">
                          <a:effectLst/>
                        </a:rPr>
                        <a:t> комбінованого типу  Харківської міської ради</a:t>
                      </a:r>
                      <a:r>
                        <a:rPr lang="uk-UA" sz="900" dirty="0" smtClean="0">
                          <a:effectLst/>
                        </a:rPr>
                        <a:t>»</a:t>
                      </a:r>
                      <a:endParaRPr lang="ru-RU" sz="900" dirty="0">
                        <a:effectLst/>
                      </a:endParaRPr>
                    </a:p>
                  </a:txBody>
                  <a:tcPr marL="37363" marR="37363" marT="0" marB="0"/>
                </a:tc>
              </a:tr>
              <a:tr h="315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П’ятниця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00" b="1" dirty="0">
                          <a:effectLst/>
                        </a:rPr>
                        <a:t>163</a:t>
                      </a:r>
                      <a:r>
                        <a:rPr lang="uk-UA" sz="900" dirty="0">
                          <a:effectLst/>
                        </a:rPr>
                        <a:t> комбінованого типу  Харківської міської ради</a:t>
                      </a:r>
                      <a:r>
                        <a:rPr lang="uk-UA" sz="900" dirty="0" smtClean="0">
                          <a:effectLst/>
                        </a:rPr>
                        <a:t>»</a:t>
                      </a:r>
                      <a:endParaRPr lang="ru-RU" sz="900" dirty="0">
                        <a:effectLst/>
                      </a:endParaRPr>
                    </a:p>
                  </a:txBody>
                  <a:tcPr marL="37363" marR="37363" marT="0" marB="0"/>
                </a:tc>
              </a:tr>
              <a:tr h="315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Середа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00" b="1" dirty="0">
                          <a:effectLst/>
                        </a:rPr>
                        <a:t>160</a:t>
                      </a:r>
                      <a:r>
                        <a:rPr lang="uk-UA" sz="900" dirty="0">
                          <a:effectLst/>
                        </a:rPr>
                        <a:t> комбінованого типу  Харківської міської ради</a:t>
                      </a:r>
                      <a:r>
                        <a:rPr lang="uk-UA" sz="900" dirty="0" smtClean="0">
                          <a:effectLst/>
                        </a:rPr>
                        <a:t>»</a:t>
                      </a:r>
                      <a:endParaRPr lang="ru-RU" sz="900" dirty="0">
                        <a:effectLst/>
                      </a:endParaRPr>
                    </a:p>
                  </a:txBody>
                  <a:tcPr marL="37363" marR="37363" marT="0" marB="0"/>
                </a:tc>
              </a:tr>
              <a:tr h="315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Четвер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00" b="1" dirty="0">
                          <a:effectLst/>
                        </a:rPr>
                        <a:t>182</a:t>
                      </a:r>
                      <a:r>
                        <a:rPr lang="uk-UA" sz="900" dirty="0">
                          <a:effectLst/>
                        </a:rPr>
                        <a:t> комбінованого типу  Харківської міської ради</a:t>
                      </a:r>
                      <a:r>
                        <a:rPr lang="uk-UA" sz="900" dirty="0" smtClean="0">
                          <a:effectLst/>
                        </a:rPr>
                        <a:t>»</a:t>
                      </a:r>
                      <a:endParaRPr lang="ru-RU" sz="900" dirty="0">
                        <a:effectLst/>
                      </a:endParaRPr>
                    </a:p>
                  </a:txBody>
                  <a:tcPr marL="37363" marR="37363" marT="0" marB="0"/>
                </a:tc>
              </a:tr>
              <a:tr h="315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П’ятниця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00" b="1" dirty="0">
                          <a:effectLst/>
                        </a:rPr>
                        <a:t>82</a:t>
                      </a:r>
                      <a:r>
                        <a:rPr lang="uk-UA" sz="900" dirty="0">
                          <a:effectLst/>
                        </a:rPr>
                        <a:t> комбінованого типу  Харківської міської ради</a:t>
                      </a:r>
                      <a:r>
                        <a:rPr lang="uk-UA" sz="900" dirty="0" smtClean="0">
                          <a:effectLst/>
                        </a:rPr>
                        <a:t>»</a:t>
                      </a:r>
                      <a:endParaRPr lang="ru-RU" sz="900" dirty="0">
                        <a:effectLst/>
                      </a:endParaRPr>
                    </a:p>
                  </a:txBody>
                  <a:tcPr marL="37363" marR="37363" marT="0" marB="0"/>
                </a:tc>
              </a:tr>
              <a:tr h="315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Середа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Харківська загальноосвітня школа І-ІІІ ступенів №</a:t>
                      </a:r>
                      <a:r>
                        <a:rPr lang="uk-UA" sz="900" b="1" dirty="0">
                          <a:effectLst/>
                        </a:rPr>
                        <a:t>124 </a:t>
                      </a:r>
                      <a:r>
                        <a:rPr lang="uk-UA" sz="900" dirty="0">
                          <a:effectLst/>
                        </a:rPr>
                        <a:t>Харківської міської ради Харківської </a:t>
                      </a:r>
                      <a:r>
                        <a:rPr lang="uk-UA" sz="900" dirty="0" smtClean="0">
                          <a:effectLst/>
                        </a:rPr>
                        <a:t>області</a:t>
                      </a:r>
                      <a:endParaRPr lang="ru-RU" sz="900" dirty="0">
                        <a:effectLst/>
                      </a:endParaRPr>
                    </a:p>
                  </a:txBody>
                  <a:tcPr marL="37363" marR="37363" marT="0" marB="0"/>
                </a:tc>
              </a:tr>
              <a:tr h="315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19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23-24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Четвер П’ятниця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00" b="1" dirty="0">
                          <a:effectLst/>
                        </a:rPr>
                        <a:t>96</a:t>
                      </a:r>
                      <a:r>
                        <a:rPr lang="uk-UA" sz="900" dirty="0">
                          <a:effectLst/>
                        </a:rPr>
                        <a:t> комбінованого типу  Харківської міської ради</a:t>
                      </a:r>
                      <a:r>
                        <a:rPr lang="uk-UA" sz="900" dirty="0" smtClean="0">
                          <a:effectLst/>
                        </a:rPr>
                        <a:t>»</a:t>
                      </a:r>
                      <a:endParaRPr lang="ru-RU" sz="900" dirty="0">
                        <a:effectLst/>
                      </a:endParaRPr>
                    </a:p>
                  </a:txBody>
                  <a:tcPr marL="37363" marR="37363" marT="0" marB="0"/>
                </a:tc>
              </a:tr>
              <a:tr h="31509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29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Середа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00" b="1" dirty="0">
                          <a:effectLst/>
                        </a:rPr>
                        <a:t>238</a:t>
                      </a:r>
                      <a:r>
                        <a:rPr lang="uk-UA" sz="900" dirty="0">
                          <a:effectLst/>
                        </a:rPr>
                        <a:t> комбінованого типу  Харківської міської ради</a:t>
                      </a:r>
                      <a:r>
                        <a:rPr lang="uk-UA" sz="900" dirty="0" smtClean="0">
                          <a:effectLst/>
                        </a:rPr>
                        <a:t>»</a:t>
                      </a:r>
                      <a:endParaRPr lang="ru-RU" sz="900" dirty="0">
                        <a:effectLst/>
                      </a:endParaRPr>
                    </a:p>
                  </a:txBody>
                  <a:tcPr marL="37363" marR="37363" marT="0" marB="0"/>
                </a:tc>
              </a:tr>
              <a:tr h="3150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00" b="1" dirty="0">
                          <a:effectLst/>
                        </a:rPr>
                        <a:t>437</a:t>
                      </a:r>
                      <a:r>
                        <a:rPr lang="uk-UA" sz="900" dirty="0">
                          <a:effectLst/>
                        </a:rPr>
                        <a:t> комбінованого типу  Харківської міської ради</a:t>
                      </a:r>
                      <a:r>
                        <a:rPr lang="uk-UA" sz="900" dirty="0" smtClean="0">
                          <a:effectLst/>
                        </a:rPr>
                        <a:t>»</a:t>
                      </a:r>
                      <a:endParaRPr lang="ru-RU" sz="900" dirty="0">
                        <a:effectLst/>
                      </a:endParaRPr>
                    </a:p>
                  </a:txBody>
                  <a:tcPr marL="37363" marR="37363" marT="0" marB="0"/>
                </a:tc>
              </a:tr>
              <a:tr h="315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21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30-31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Четвер </a:t>
                      </a:r>
                      <a:endParaRPr lang="ru-RU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</a:rPr>
                        <a:t>П’ятниця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63" marR="3736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00" b="1" dirty="0">
                          <a:effectLst/>
                        </a:rPr>
                        <a:t>288</a:t>
                      </a:r>
                      <a:r>
                        <a:rPr lang="uk-UA" sz="900" dirty="0">
                          <a:effectLst/>
                        </a:rPr>
                        <a:t> комбінованого типу  Харківської міської ради</a:t>
                      </a:r>
                      <a:r>
                        <a:rPr lang="uk-UA" sz="900" dirty="0" smtClean="0">
                          <a:effectLst/>
                        </a:rPr>
                        <a:t>»</a:t>
                      </a:r>
                      <a:endParaRPr lang="ru-RU" sz="900" dirty="0">
                        <a:effectLst/>
                      </a:endParaRPr>
                    </a:p>
                  </a:txBody>
                  <a:tcPr marL="37363" marR="37363" marT="0" marB="0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50766" y="332656"/>
            <a:ext cx="84264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 b="1" i="1" dirty="0"/>
              <a:t>Графік виїзних засідань</a:t>
            </a:r>
            <a:endParaRPr lang="ru-RU" sz="2000" b="1" dirty="0"/>
          </a:p>
          <a:p>
            <a:pPr algn="ctr"/>
            <a:r>
              <a:rPr lang="uk-UA" sz="2000" b="1" i="1" dirty="0"/>
              <a:t> КЗ «Харківський </a:t>
            </a:r>
            <a:r>
              <a:rPr lang="uk-UA" sz="2000" b="1" i="1" dirty="0" err="1"/>
              <a:t>інклюзивно</a:t>
            </a:r>
            <a:r>
              <a:rPr lang="uk-UA" sz="2000" b="1" i="1" dirty="0"/>
              <a:t>-ресурсний центр Харківської міської ради»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02261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16688"/>
              </p:ext>
            </p:extLst>
          </p:nvPr>
        </p:nvGraphicFramePr>
        <p:xfrm>
          <a:off x="35496" y="188640"/>
          <a:ext cx="8784976" cy="463518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720080"/>
                <a:gridCol w="720080"/>
                <a:gridCol w="936104"/>
                <a:gridCol w="6408712"/>
              </a:tblGrid>
              <a:tr h="108421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50" dirty="0" smtClean="0">
                          <a:effectLst/>
                        </a:rPr>
                        <a:t>ЧЕ</a:t>
                      </a:r>
                      <a:r>
                        <a:rPr lang="uk-UA" sz="950" dirty="0">
                          <a:effectLst/>
                        </a:rPr>
                        <a:t>РВЕНЬ 201</a:t>
                      </a:r>
                      <a:r>
                        <a:rPr lang="ru-RU" sz="950" dirty="0">
                          <a:effectLst/>
                        </a:rPr>
                        <a:t>9</a:t>
                      </a:r>
                      <a:r>
                        <a:rPr lang="uk-UA" sz="950" dirty="0">
                          <a:effectLst/>
                        </a:rPr>
                        <a:t> року</a:t>
                      </a:r>
                      <a:endParaRPr lang="ru-RU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№ п/п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Число місяця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День тижня</a:t>
                      </a:r>
                      <a:endParaRPr lang="ru-RU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Назва закладу</a:t>
                      </a:r>
                      <a:endParaRPr lang="ru-RU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/>
                </a:tc>
              </a:tr>
              <a:tr h="216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22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50">
                          <a:effectLst/>
                        </a:rPr>
                        <a:t>5-6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Середа </a:t>
                      </a:r>
                      <a:endParaRPr lang="ru-RU" sz="95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Четвер 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50" b="1" dirty="0">
                          <a:effectLst/>
                        </a:rPr>
                        <a:t>143 </a:t>
                      </a:r>
                      <a:r>
                        <a:rPr lang="uk-UA" sz="950" dirty="0">
                          <a:effectLst/>
                        </a:rPr>
                        <a:t>комбінованого типу  Харківської міської ради</a:t>
                      </a:r>
                      <a:r>
                        <a:rPr lang="uk-UA" sz="950" dirty="0" smtClean="0">
                          <a:effectLst/>
                        </a:rPr>
                        <a:t>»</a:t>
                      </a:r>
                      <a:endParaRPr lang="ru-RU" sz="950" dirty="0">
                        <a:effectLst/>
                      </a:endParaRPr>
                    </a:p>
                  </a:txBody>
                  <a:tcPr marL="7071" marR="7071" marT="0" marB="0"/>
                </a:tc>
              </a:tr>
              <a:tr h="180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23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50">
                          <a:effectLst/>
                        </a:rPr>
                        <a:t>7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П’ятниця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Комунальний заклад «Дошкільний навчальний заклад (ясла-садок) №</a:t>
                      </a:r>
                      <a:r>
                        <a:rPr lang="uk-UA" sz="950" b="1" dirty="0">
                          <a:effectLst/>
                        </a:rPr>
                        <a:t> 35 </a:t>
                      </a:r>
                      <a:r>
                        <a:rPr lang="uk-UA" sz="950" dirty="0">
                          <a:effectLst/>
                        </a:rPr>
                        <a:t>комбінованого типу  Харківської міської ради</a:t>
                      </a:r>
                      <a:r>
                        <a:rPr lang="uk-UA" sz="950" dirty="0" smtClean="0">
                          <a:effectLst/>
                        </a:rPr>
                        <a:t>»</a:t>
                      </a:r>
                      <a:endParaRPr lang="ru-RU" sz="950" dirty="0">
                        <a:effectLst/>
                      </a:endParaRPr>
                    </a:p>
                  </a:txBody>
                  <a:tcPr marL="7071" marR="7071" marT="0" marB="0"/>
                </a:tc>
              </a:tr>
              <a:tr h="216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24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50">
                          <a:effectLst/>
                        </a:rPr>
                        <a:t>12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Середа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50" b="1" dirty="0">
                          <a:effectLst/>
                        </a:rPr>
                        <a:t>268</a:t>
                      </a:r>
                      <a:r>
                        <a:rPr lang="uk-UA" sz="950" dirty="0">
                          <a:effectLst/>
                        </a:rPr>
                        <a:t> комбінованого типу  Харківської міської ради</a:t>
                      </a:r>
                      <a:r>
                        <a:rPr lang="uk-UA" sz="950" dirty="0" smtClean="0">
                          <a:effectLst/>
                        </a:rPr>
                        <a:t>»</a:t>
                      </a:r>
                      <a:endParaRPr lang="ru-RU" sz="950" dirty="0">
                        <a:effectLst/>
                      </a:endParaRPr>
                    </a:p>
                  </a:txBody>
                  <a:tcPr marL="7071" marR="7071" marT="0" marB="0"/>
                </a:tc>
              </a:tr>
              <a:tr h="216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25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50">
                          <a:effectLst/>
                        </a:rPr>
                        <a:t>13-14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Четвер П’ятниця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50" b="1" dirty="0">
                          <a:effectLst/>
                        </a:rPr>
                        <a:t>237 </a:t>
                      </a:r>
                      <a:r>
                        <a:rPr lang="uk-UA" sz="950" dirty="0">
                          <a:effectLst/>
                        </a:rPr>
                        <a:t>комбінованого типу  Харківської міської ради</a:t>
                      </a:r>
                      <a:r>
                        <a:rPr lang="uk-UA" sz="950" dirty="0" smtClean="0">
                          <a:effectLst/>
                        </a:rPr>
                        <a:t>»</a:t>
                      </a:r>
                      <a:endParaRPr lang="ru-RU" sz="950" dirty="0">
                        <a:effectLst/>
                      </a:endParaRPr>
                    </a:p>
                  </a:txBody>
                  <a:tcPr marL="7071" marR="7071" marT="0" marB="0"/>
                </a:tc>
              </a:tr>
              <a:tr h="180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26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50">
                          <a:effectLst/>
                        </a:rPr>
                        <a:t>18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Вівторок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Харківська загальноосвітня школа І-ІІІ ступенів № </a:t>
                      </a:r>
                      <a:r>
                        <a:rPr lang="uk-UA" sz="950" b="1" dirty="0">
                          <a:effectLst/>
                        </a:rPr>
                        <a:t>67</a:t>
                      </a:r>
                      <a:r>
                        <a:rPr lang="uk-UA" sz="950" dirty="0">
                          <a:effectLst/>
                        </a:rPr>
                        <a:t> Харківської міської ради Харківської </a:t>
                      </a:r>
                      <a:r>
                        <a:rPr lang="uk-UA" sz="950" dirty="0" smtClean="0">
                          <a:effectLst/>
                        </a:rPr>
                        <a:t>області</a:t>
                      </a:r>
                      <a:endParaRPr lang="ru-RU" sz="950" dirty="0">
                        <a:effectLst/>
                      </a:endParaRPr>
                    </a:p>
                  </a:txBody>
                  <a:tcPr marL="7071" marR="7071" marT="0" marB="0"/>
                </a:tc>
              </a:tr>
              <a:tr h="216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27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50">
                          <a:effectLst/>
                        </a:rPr>
                        <a:t>19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Середа 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Комунальний заклад «Дошкільний навчальний заклад (ясла-садок) №</a:t>
                      </a:r>
                      <a:r>
                        <a:rPr lang="uk-UA" sz="950" b="1" dirty="0">
                          <a:effectLst/>
                        </a:rPr>
                        <a:t> 366 </a:t>
                      </a:r>
                      <a:r>
                        <a:rPr lang="uk-UA" sz="950" dirty="0">
                          <a:effectLst/>
                        </a:rPr>
                        <a:t>комбінованого типу  Харківської міської ради</a:t>
                      </a:r>
                      <a:r>
                        <a:rPr lang="uk-UA" sz="950" dirty="0" smtClean="0">
                          <a:effectLst/>
                        </a:rPr>
                        <a:t>»</a:t>
                      </a:r>
                      <a:endParaRPr lang="ru-RU" sz="950" dirty="0">
                        <a:effectLst/>
                      </a:endParaRPr>
                    </a:p>
                  </a:txBody>
                  <a:tcPr marL="7071" marR="7071" marT="0" marB="0"/>
                </a:tc>
              </a:tr>
              <a:tr h="216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28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20-21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Четвер П’ятниця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50" b="1" dirty="0">
                          <a:effectLst/>
                        </a:rPr>
                        <a:t>391</a:t>
                      </a:r>
                      <a:r>
                        <a:rPr lang="uk-UA" sz="950" dirty="0">
                          <a:effectLst/>
                        </a:rPr>
                        <a:t> комбінованого типу  Харківської міської ради</a:t>
                      </a:r>
                      <a:r>
                        <a:rPr lang="uk-UA" sz="950" dirty="0" smtClean="0">
                          <a:effectLst/>
                        </a:rPr>
                        <a:t>»</a:t>
                      </a:r>
                      <a:endParaRPr lang="ru-RU" sz="950" dirty="0">
                        <a:effectLst/>
                      </a:endParaRPr>
                    </a:p>
                  </a:txBody>
                  <a:tcPr marL="7071" marR="7071" marT="0" marB="0"/>
                </a:tc>
              </a:tr>
              <a:tr h="21684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29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26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Середа </a:t>
                      </a:r>
                      <a:endParaRPr lang="ru-RU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50" b="1" dirty="0">
                          <a:effectLst/>
                        </a:rPr>
                        <a:t>240</a:t>
                      </a:r>
                      <a:r>
                        <a:rPr lang="uk-UA" sz="950" dirty="0">
                          <a:effectLst/>
                        </a:rPr>
                        <a:t> комбінованого типу  Харківської міської ради</a:t>
                      </a:r>
                      <a:r>
                        <a:rPr lang="uk-UA" sz="950" dirty="0" smtClean="0">
                          <a:effectLst/>
                        </a:rPr>
                        <a:t>»</a:t>
                      </a:r>
                      <a:endParaRPr lang="ru-RU" sz="950" dirty="0">
                        <a:effectLst/>
                      </a:endParaRPr>
                    </a:p>
                  </a:txBody>
                  <a:tcPr marL="7071" marR="7071" marT="0" marB="0"/>
                </a:tc>
              </a:tr>
              <a:tr h="180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Комунальний заклад «Дошкільний навчальний заклад (ясла-садок) №</a:t>
                      </a:r>
                      <a:r>
                        <a:rPr lang="uk-UA" sz="950" b="1" dirty="0">
                          <a:effectLst/>
                        </a:rPr>
                        <a:t>267</a:t>
                      </a:r>
                      <a:r>
                        <a:rPr lang="uk-UA" sz="950" dirty="0">
                          <a:effectLst/>
                        </a:rPr>
                        <a:t> комбінованого типу  Харківської міської ради</a:t>
                      </a:r>
                      <a:r>
                        <a:rPr lang="uk-UA" sz="950" dirty="0" smtClean="0">
                          <a:effectLst/>
                        </a:rPr>
                        <a:t>»</a:t>
                      </a:r>
                      <a:endParaRPr lang="ru-RU" sz="950" dirty="0">
                        <a:effectLst/>
                      </a:endParaRPr>
                    </a:p>
                  </a:txBody>
                  <a:tcPr marL="7071" marR="7071" marT="0" marB="0"/>
                </a:tc>
              </a:tr>
              <a:tr h="216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30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50">
                          <a:effectLst/>
                        </a:rPr>
                        <a:t>27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Четвер 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50" b="1" dirty="0">
                          <a:effectLst/>
                        </a:rPr>
                        <a:t>464</a:t>
                      </a:r>
                      <a:r>
                        <a:rPr lang="uk-UA" sz="950" dirty="0">
                          <a:effectLst/>
                        </a:rPr>
                        <a:t> комбінованого типу  Харківської міської ради</a:t>
                      </a:r>
                      <a:r>
                        <a:rPr lang="uk-UA" sz="950" dirty="0" smtClean="0">
                          <a:effectLst/>
                        </a:rPr>
                        <a:t>»</a:t>
                      </a:r>
                      <a:endParaRPr lang="ru-RU" sz="950" dirty="0">
                        <a:effectLst/>
                      </a:endParaRPr>
                    </a:p>
                  </a:txBody>
                  <a:tcPr marL="7071" marR="7071" marT="0" marB="0"/>
                </a:tc>
              </a:tr>
              <a:tr h="47701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ЛИПЕНЬ 2019 року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48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№ п/п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Число місяця</a:t>
                      </a:r>
                      <a:endParaRPr lang="ru-RU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День тижня</a:t>
                      </a:r>
                      <a:endParaRPr lang="ru-RU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Назва закладу</a:t>
                      </a:r>
                      <a:endParaRPr lang="ru-RU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/>
                </a:tc>
              </a:tr>
              <a:tr h="180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31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50">
                          <a:effectLst/>
                        </a:rPr>
                        <a:t>3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Середа 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50" b="1" dirty="0">
                          <a:effectLst/>
                        </a:rPr>
                        <a:t>34</a:t>
                      </a:r>
                      <a:r>
                        <a:rPr lang="uk-UA" sz="950" dirty="0">
                          <a:effectLst/>
                        </a:rPr>
                        <a:t> комбінованого типу  Харківської міської ради</a:t>
                      </a:r>
                      <a:r>
                        <a:rPr lang="uk-UA" sz="950" dirty="0" smtClean="0">
                          <a:effectLst/>
                        </a:rPr>
                        <a:t>»</a:t>
                      </a:r>
                      <a:endParaRPr lang="ru-RU" sz="950" dirty="0">
                        <a:effectLst/>
                      </a:endParaRPr>
                    </a:p>
                  </a:txBody>
                  <a:tcPr marL="7071" marR="7071" marT="0" marB="0"/>
                </a:tc>
              </a:tr>
              <a:tr h="180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32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4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Четвер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50" b="1" dirty="0">
                          <a:effectLst/>
                        </a:rPr>
                        <a:t>6</a:t>
                      </a:r>
                      <a:r>
                        <a:rPr lang="uk-UA" sz="950" dirty="0">
                          <a:effectLst/>
                        </a:rPr>
                        <a:t> комбінованого типу  Харківської міської ради</a:t>
                      </a:r>
                      <a:r>
                        <a:rPr lang="uk-UA" sz="950" dirty="0" smtClean="0">
                          <a:effectLst/>
                        </a:rPr>
                        <a:t>»</a:t>
                      </a:r>
                      <a:endParaRPr lang="ru-RU" sz="950" dirty="0">
                        <a:effectLst/>
                      </a:endParaRPr>
                    </a:p>
                  </a:txBody>
                  <a:tcPr marL="7071" marR="7071" marT="0" marB="0"/>
                </a:tc>
              </a:tr>
              <a:tr h="180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33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5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П’ятниця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50" b="1" dirty="0">
                          <a:effectLst/>
                        </a:rPr>
                        <a:t>27</a:t>
                      </a:r>
                      <a:r>
                        <a:rPr lang="uk-UA" sz="950" dirty="0">
                          <a:effectLst/>
                        </a:rPr>
                        <a:t> комбінованого типу  Харківської міської ради</a:t>
                      </a:r>
                      <a:r>
                        <a:rPr lang="uk-UA" sz="950" dirty="0" smtClean="0">
                          <a:effectLst/>
                        </a:rPr>
                        <a:t>»</a:t>
                      </a:r>
                      <a:endParaRPr lang="ru-RU" sz="950" dirty="0">
                        <a:effectLst/>
                      </a:endParaRPr>
                    </a:p>
                  </a:txBody>
                  <a:tcPr marL="7071" marR="7071" marT="0" marB="0"/>
                </a:tc>
              </a:tr>
              <a:tr h="216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34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50">
                          <a:effectLst/>
                        </a:rPr>
                        <a:t>10-11-12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Середа Четвер П’ятниця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50" b="1" dirty="0">
                          <a:effectLst/>
                        </a:rPr>
                        <a:t>345</a:t>
                      </a:r>
                      <a:r>
                        <a:rPr lang="uk-UA" sz="950" dirty="0">
                          <a:effectLst/>
                        </a:rPr>
                        <a:t> комбінованого типу Харківської міської ради</a:t>
                      </a:r>
                      <a:r>
                        <a:rPr lang="uk-UA" sz="950" dirty="0" smtClean="0">
                          <a:effectLst/>
                        </a:rPr>
                        <a:t>»</a:t>
                      </a:r>
                      <a:endParaRPr lang="ru-RU" sz="950" dirty="0">
                        <a:effectLst/>
                      </a:endParaRPr>
                    </a:p>
                  </a:txBody>
                  <a:tcPr marL="7071" marR="7071" marT="0" marB="0"/>
                </a:tc>
              </a:tr>
              <a:tr h="216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35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50">
                          <a:effectLst/>
                        </a:rPr>
                        <a:t>17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Середа 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50" b="1" dirty="0">
                          <a:effectLst/>
                        </a:rPr>
                        <a:t>156</a:t>
                      </a:r>
                      <a:r>
                        <a:rPr lang="uk-UA" sz="950" dirty="0">
                          <a:effectLst/>
                        </a:rPr>
                        <a:t> комбінованого типу Харківської міської ради</a:t>
                      </a:r>
                      <a:r>
                        <a:rPr lang="uk-UA" sz="950" dirty="0" smtClean="0">
                          <a:effectLst/>
                        </a:rPr>
                        <a:t>»</a:t>
                      </a:r>
                      <a:endParaRPr lang="ru-RU" sz="950" dirty="0">
                        <a:effectLst/>
                      </a:endParaRPr>
                    </a:p>
                  </a:txBody>
                  <a:tcPr marL="7071" marR="7071" marT="0" marB="0"/>
                </a:tc>
              </a:tr>
              <a:tr h="180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36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18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Четвер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Комунальний заклад «Дошкільний навчальний заклад (ясла-садок) №</a:t>
                      </a:r>
                      <a:r>
                        <a:rPr lang="uk-UA" sz="950" b="1" dirty="0">
                          <a:effectLst/>
                        </a:rPr>
                        <a:t>1</a:t>
                      </a:r>
                      <a:r>
                        <a:rPr lang="uk-UA" sz="950" dirty="0">
                          <a:effectLst/>
                        </a:rPr>
                        <a:t> комбінованого типу  Харківської міської ради</a:t>
                      </a:r>
                      <a:r>
                        <a:rPr lang="uk-UA" sz="950" dirty="0" smtClean="0">
                          <a:effectLst/>
                        </a:rPr>
                        <a:t>»</a:t>
                      </a:r>
                      <a:endParaRPr lang="ru-RU" sz="950" dirty="0">
                        <a:effectLst/>
                      </a:endParaRPr>
                    </a:p>
                  </a:txBody>
                  <a:tcPr marL="7071" marR="7071" marT="0" marB="0"/>
                </a:tc>
              </a:tr>
              <a:tr h="216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37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50">
                          <a:effectLst/>
                        </a:rPr>
                        <a:t>19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П’ятниця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50" b="1" dirty="0">
                          <a:effectLst/>
                        </a:rPr>
                        <a:t>362</a:t>
                      </a:r>
                      <a:r>
                        <a:rPr lang="uk-UA" sz="950" dirty="0">
                          <a:effectLst/>
                        </a:rPr>
                        <a:t> комбінованого типу Харківської міської ради</a:t>
                      </a:r>
                      <a:r>
                        <a:rPr lang="uk-UA" sz="950" dirty="0" smtClean="0">
                          <a:effectLst/>
                        </a:rPr>
                        <a:t>»</a:t>
                      </a:r>
                      <a:endParaRPr lang="ru-RU" sz="950" dirty="0">
                        <a:effectLst/>
                      </a:endParaRPr>
                    </a:p>
                  </a:txBody>
                  <a:tcPr marL="7071" marR="7071" marT="0" marB="0"/>
                </a:tc>
              </a:tr>
              <a:tr h="216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38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50">
                          <a:effectLst/>
                        </a:rPr>
                        <a:t>25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Четвер 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1" marR="707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Комунальний заклад «Дошкільний навчальний заклад (ясла-садок) №</a:t>
                      </a:r>
                      <a:r>
                        <a:rPr lang="uk-UA" sz="950" b="1" dirty="0">
                          <a:effectLst/>
                        </a:rPr>
                        <a:t> 123</a:t>
                      </a:r>
                      <a:r>
                        <a:rPr lang="uk-UA" sz="950" dirty="0">
                          <a:effectLst/>
                        </a:rPr>
                        <a:t> комбінованого типу Харківської міської ради</a:t>
                      </a:r>
                      <a:r>
                        <a:rPr lang="uk-UA" sz="950" dirty="0" smtClean="0">
                          <a:effectLst/>
                        </a:rPr>
                        <a:t>»</a:t>
                      </a:r>
                      <a:endParaRPr lang="ru-RU" sz="950" dirty="0">
                        <a:effectLst/>
                      </a:endParaRPr>
                    </a:p>
                  </a:txBody>
                  <a:tcPr marL="7071" marR="7071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431931"/>
              </p:ext>
            </p:extLst>
          </p:nvPr>
        </p:nvGraphicFramePr>
        <p:xfrm>
          <a:off x="251520" y="5013176"/>
          <a:ext cx="8640959" cy="148923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432048"/>
                <a:gridCol w="864096"/>
                <a:gridCol w="864096"/>
                <a:gridCol w="6480719"/>
              </a:tblGrid>
              <a:tr h="142981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СЕРПЕНЬ 2019 року</a:t>
                      </a:r>
                      <a:endParaRPr lang="ru-RU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92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№ п/п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Число місяця</a:t>
                      </a:r>
                      <a:endParaRPr lang="ru-RU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День тижня</a:t>
                      </a:r>
                      <a:endParaRPr lang="ru-RU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Назва закладу</a:t>
                      </a:r>
                      <a:endParaRPr lang="ru-RU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</a:tr>
              <a:tr h="178477"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39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8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Четвер</a:t>
                      </a:r>
                      <a:endParaRPr lang="ru-RU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950" dirty="0">
                          <a:effectLst/>
                        </a:rPr>
                        <a:t>Комунальний заклад «Дошкільний навчальний заклад (ясла-садок) № </a:t>
                      </a:r>
                      <a:r>
                        <a:rPr lang="uk-UA" sz="950" b="1" dirty="0">
                          <a:effectLst/>
                        </a:rPr>
                        <a:t>323 </a:t>
                      </a:r>
                      <a:r>
                        <a:rPr lang="uk-UA" sz="950" dirty="0">
                          <a:effectLst/>
                        </a:rPr>
                        <a:t>комбінованого типу Харківської міської ради»</a:t>
                      </a:r>
                      <a:endParaRPr lang="ru-RU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</a:tr>
              <a:tr h="144016"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40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14</a:t>
                      </a:r>
                      <a:endParaRPr lang="ru-RU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Середа 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95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50" b="1" dirty="0">
                          <a:effectLst/>
                        </a:rPr>
                        <a:t>158</a:t>
                      </a:r>
                      <a:r>
                        <a:rPr lang="uk-UA" sz="950" dirty="0">
                          <a:effectLst/>
                        </a:rPr>
                        <a:t> комбінованого типу Харківської міської ради»</a:t>
                      </a:r>
                      <a:endParaRPr lang="ru-RU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</a:tr>
              <a:tr h="140267"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41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15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Четвер </a:t>
                      </a:r>
                      <a:endParaRPr lang="ru-RU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95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50" b="1" dirty="0">
                          <a:effectLst/>
                        </a:rPr>
                        <a:t>439</a:t>
                      </a:r>
                      <a:r>
                        <a:rPr lang="uk-UA" sz="950" dirty="0">
                          <a:effectLst/>
                        </a:rPr>
                        <a:t>  комбінованого типу Харківської міської ради»</a:t>
                      </a:r>
                      <a:endParaRPr lang="ru-RU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</a:tr>
              <a:tr h="208526"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42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21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Середа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95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50" b="1" dirty="0">
                          <a:effectLst/>
                        </a:rPr>
                        <a:t>374</a:t>
                      </a:r>
                      <a:r>
                        <a:rPr lang="uk-UA" sz="950" dirty="0">
                          <a:effectLst/>
                        </a:rPr>
                        <a:t> комбінованого типу Харківської міської ради»</a:t>
                      </a:r>
                      <a:endParaRPr lang="ru-RU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</a:tr>
              <a:tr h="101022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ВЕРЕСЕНЬ 2019 року</a:t>
                      </a:r>
                      <a:endParaRPr lang="ru-RU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5503"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>
                          <a:effectLst/>
                        </a:rPr>
                        <a:t>43</a:t>
                      </a:r>
                      <a:endParaRPr lang="ru-RU" sz="9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6</a:t>
                      </a:r>
                      <a:endParaRPr lang="ru-RU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П’ятниця</a:t>
                      </a:r>
                      <a:endParaRPr lang="ru-RU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50" dirty="0">
                          <a:effectLst/>
                        </a:rPr>
                        <a:t>Комунальний заклад «Дошкільний навчальний заклад (ясла-садок) № </a:t>
                      </a:r>
                      <a:r>
                        <a:rPr lang="uk-UA" sz="950" b="1" dirty="0">
                          <a:effectLst/>
                        </a:rPr>
                        <a:t>458</a:t>
                      </a:r>
                      <a:r>
                        <a:rPr lang="uk-UA" sz="950" dirty="0">
                          <a:effectLst/>
                        </a:rPr>
                        <a:t> комбінованого типу Харківської міської ради»</a:t>
                      </a:r>
                      <a:endParaRPr lang="ru-RU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69" marR="5716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182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551450"/>
            <a:ext cx="8136904" cy="5616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/>
              <a:t>К</a:t>
            </a:r>
            <a:r>
              <a:rPr lang="ru-RU" b="1" dirty="0" err="1"/>
              <a:t>омплексна</a:t>
            </a:r>
            <a:r>
              <a:rPr lang="ru-RU" b="1" dirty="0"/>
              <a:t> психолого-</a:t>
            </a:r>
            <a:r>
              <a:rPr lang="ru-RU" b="1" dirty="0" err="1"/>
              <a:t>педагогічна</a:t>
            </a:r>
            <a:r>
              <a:rPr lang="ru-RU" b="1" dirty="0"/>
              <a:t> </a:t>
            </a:r>
            <a:r>
              <a:rPr lang="ru-RU" b="1" dirty="0" err="1"/>
              <a:t>оцінка</a:t>
            </a:r>
            <a:r>
              <a:rPr lang="ru-RU" b="1" dirty="0"/>
              <a:t> </a:t>
            </a:r>
            <a:r>
              <a:rPr lang="ru-RU" b="1" dirty="0" err="1"/>
              <a:t>розвитку</a:t>
            </a:r>
            <a:r>
              <a:rPr lang="ru-RU" b="1" dirty="0"/>
              <a:t> </a:t>
            </a:r>
            <a:r>
              <a:rPr lang="ru-RU" b="1" dirty="0" err="1"/>
              <a:t>дитини</a:t>
            </a:r>
            <a:r>
              <a:rPr lang="ru-RU" b="1" dirty="0"/>
              <a:t> </a:t>
            </a:r>
            <a:r>
              <a:rPr lang="ru-RU" b="1" dirty="0" err="1"/>
              <a:t>здійснюється</a:t>
            </a:r>
            <a:r>
              <a:rPr lang="ru-RU" b="1" dirty="0"/>
              <a:t> за </a:t>
            </a:r>
            <a:r>
              <a:rPr lang="ru-RU" b="1" dirty="0" err="1"/>
              <a:t>наявності</a:t>
            </a:r>
            <a:r>
              <a:rPr lang="ru-RU" b="1" dirty="0"/>
              <a:t> таких </a:t>
            </a:r>
            <a:r>
              <a:rPr lang="ru-RU" b="1" dirty="0" err="1"/>
              <a:t>документів</a:t>
            </a:r>
            <a:r>
              <a:rPr lang="ru-RU" b="1" dirty="0" smtClean="0"/>
              <a:t>:</a:t>
            </a:r>
          </a:p>
          <a:p>
            <a:pPr algn="ctr"/>
            <a:endParaRPr lang="ru-RU" b="1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dirty="0" err="1"/>
              <a:t>паспортів</a:t>
            </a:r>
            <a:r>
              <a:rPr lang="ru-RU" dirty="0"/>
              <a:t> </a:t>
            </a:r>
            <a:r>
              <a:rPr lang="ru-RU" dirty="0" err="1"/>
              <a:t>батьків</a:t>
            </a:r>
            <a:r>
              <a:rPr lang="ru-RU" dirty="0"/>
              <a:t> (одного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батьків</a:t>
            </a:r>
            <a:r>
              <a:rPr lang="ru-RU" dirty="0"/>
              <a:t>), </a:t>
            </a:r>
            <a:r>
              <a:rPr lang="ru-RU" dirty="0" err="1"/>
              <a:t>законних</a:t>
            </a:r>
            <a:r>
              <a:rPr lang="ru-RU" dirty="0"/>
              <a:t> </a:t>
            </a:r>
            <a:r>
              <a:rPr lang="ru-RU" dirty="0" err="1"/>
              <a:t>представників</a:t>
            </a:r>
            <a:r>
              <a:rPr lang="ru-RU" dirty="0"/>
              <a:t> </a:t>
            </a:r>
            <a:r>
              <a:rPr lang="ru-RU" dirty="0" err="1"/>
              <a:t>дитини</a:t>
            </a:r>
            <a:r>
              <a:rPr lang="ru-RU" dirty="0"/>
              <a:t>;</a:t>
            </a:r>
          </a:p>
          <a:p>
            <a:pPr lvl="0"/>
            <a:r>
              <a:rPr lang="ru-RU" dirty="0" smtClean="0"/>
              <a:t>      </a:t>
            </a:r>
            <a:r>
              <a:rPr lang="ru-RU" dirty="0" err="1" smtClean="0"/>
              <a:t>свідоцтва</a:t>
            </a:r>
            <a:r>
              <a:rPr lang="ru-RU" dirty="0" smtClean="0"/>
              <a:t> </a:t>
            </a:r>
            <a:r>
              <a:rPr lang="ru-RU" dirty="0"/>
              <a:t>про </a:t>
            </a:r>
            <a:r>
              <a:rPr lang="ru-RU" dirty="0" err="1"/>
              <a:t>народження</a:t>
            </a:r>
            <a:r>
              <a:rPr lang="ru-RU" dirty="0"/>
              <a:t> </a:t>
            </a:r>
            <a:r>
              <a:rPr lang="ru-RU" dirty="0" err="1"/>
              <a:t>дитини</a:t>
            </a:r>
            <a:r>
              <a:rPr lang="ru-RU" dirty="0" smtClean="0"/>
              <a:t>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uk-UA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dirty="0"/>
              <a:t> </a:t>
            </a:r>
            <a:r>
              <a:rPr lang="uk-UA" dirty="0" smtClean="0"/>
              <a:t>      Виписка </a:t>
            </a:r>
            <a:r>
              <a:rPr lang="uk-UA" dirty="0"/>
              <a:t>з первинної облікової документації </a:t>
            </a:r>
            <a:r>
              <a:rPr lang="uk-UA" b="1" dirty="0"/>
              <a:t>№ </a:t>
            </a:r>
            <a:r>
              <a:rPr lang="uk-UA" b="1" dirty="0" smtClean="0"/>
              <a:t>112/о «Історія </a:t>
            </a:r>
            <a:r>
              <a:rPr lang="uk-UA" b="1" dirty="0"/>
              <a:t>розвитку </a:t>
            </a:r>
            <a:r>
              <a:rPr lang="uk-UA" b="1" dirty="0" smtClean="0"/>
              <a:t>дитини»</a:t>
            </a:r>
            <a:r>
              <a:rPr lang="ru-RU" dirty="0" smtClean="0"/>
              <a:t> в </a:t>
            </a:r>
            <a:r>
              <a:rPr lang="ru-RU" dirty="0" err="1" smtClean="0"/>
              <a:t>якій</a:t>
            </a:r>
            <a:r>
              <a:rPr lang="ru-RU" dirty="0" smtClean="0"/>
              <a:t> </a:t>
            </a:r>
            <a:r>
              <a:rPr lang="ru-RU" dirty="0" err="1" smtClean="0"/>
              <a:t>відображається</a:t>
            </a:r>
            <a:r>
              <a:rPr lang="ru-RU" dirty="0" smtClean="0"/>
              <a:t> </a:t>
            </a:r>
            <a:r>
              <a:rPr lang="ru-RU" dirty="0" err="1"/>
              <a:t>висновки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фахівців</a:t>
            </a:r>
            <a:r>
              <a:rPr lang="ru-RU" dirty="0"/>
              <a:t> (</a:t>
            </a:r>
            <a:r>
              <a:rPr lang="ru-RU" dirty="0" err="1"/>
              <a:t>дані</a:t>
            </a:r>
            <a:r>
              <a:rPr lang="ru-RU" dirty="0"/>
              <a:t> </a:t>
            </a:r>
            <a:r>
              <a:rPr lang="ru-RU" dirty="0" err="1"/>
              <a:t>педіатра</a:t>
            </a:r>
            <a:r>
              <a:rPr lang="ru-RU" dirty="0"/>
              <a:t>, </a:t>
            </a:r>
            <a:r>
              <a:rPr lang="ru-RU" dirty="0" err="1"/>
              <a:t>психіатра</a:t>
            </a:r>
            <a:r>
              <a:rPr lang="ru-RU" dirty="0"/>
              <a:t>, офтальмолога, невропатолога, </a:t>
            </a:r>
            <a:r>
              <a:rPr lang="ru-RU" dirty="0" err="1"/>
              <a:t>хірурга</a:t>
            </a:r>
            <a:r>
              <a:rPr lang="ru-RU" dirty="0"/>
              <a:t>, медико-</a:t>
            </a:r>
            <a:r>
              <a:rPr lang="ru-RU" dirty="0" err="1"/>
              <a:t>генетичного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), </a:t>
            </a:r>
            <a:r>
              <a:rPr lang="ru-RU" dirty="0" err="1"/>
              <a:t>логопедичного</a:t>
            </a:r>
            <a:r>
              <a:rPr lang="ru-RU" dirty="0"/>
              <a:t>, </a:t>
            </a:r>
            <a:r>
              <a:rPr lang="ru-RU" dirty="0" err="1"/>
              <a:t>психологічного</a:t>
            </a:r>
            <a:r>
              <a:rPr lang="ru-RU" dirty="0"/>
              <a:t> та </a:t>
            </a:r>
            <a:r>
              <a:rPr lang="ru-RU" dirty="0" err="1"/>
              <a:t>педагогічного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 smtClean="0"/>
              <a:t>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ru-RU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dirty="0" err="1"/>
              <a:t>зошитів</a:t>
            </a:r>
            <a:r>
              <a:rPr lang="ru-RU" dirty="0"/>
              <a:t> з </a:t>
            </a:r>
            <a:r>
              <a:rPr lang="ru-RU" dirty="0" err="1"/>
              <a:t>рідної</a:t>
            </a:r>
            <a:r>
              <a:rPr lang="ru-RU" dirty="0"/>
              <a:t> </a:t>
            </a:r>
            <a:r>
              <a:rPr lang="ru-RU" dirty="0" err="1"/>
              <a:t>мови</a:t>
            </a:r>
            <a:r>
              <a:rPr lang="ru-RU" dirty="0"/>
              <a:t>, математики (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дитина</a:t>
            </a:r>
            <a:r>
              <a:rPr lang="ru-RU" dirty="0"/>
              <a:t> </a:t>
            </a:r>
            <a:r>
              <a:rPr lang="ru-RU" dirty="0" err="1"/>
              <a:t>навчається</a:t>
            </a:r>
            <a:r>
              <a:rPr lang="ru-RU" dirty="0"/>
              <a:t>), </a:t>
            </a:r>
            <a:r>
              <a:rPr lang="ru-RU" dirty="0" err="1"/>
              <a:t>малюнків</a:t>
            </a:r>
            <a:r>
              <a:rPr lang="ru-RU" dirty="0" smtClean="0"/>
              <a:t>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ru-RU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dirty="0" err="1"/>
              <a:t>документів</a:t>
            </a:r>
            <a:r>
              <a:rPr lang="ru-RU" dirty="0"/>
              <a:t> про </a:t>
            </a:r>
            <a:r>
              <a:rPr lang="ru-RU" dirty="0" err="1"/>
              <a:t>додаткові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дитини</a:t>
            </a:r>
            <a:r>
              <a:rPr lang="ru-RU" dirty="0"/>
              <a:t> (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є</a:t>
            </a:r>
            <a:r>
              <a:rPr lang="ru-RU" dirty="0" smtClean="0"/>
              <a:t>);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ru-RU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dirty="0" err="1"/>
              <a:t>письмової</a:t>
            </a:r>
            <a:r>
              <a:rPr lang="ru-RU" dirty="0"/>
              <a:t> </a:t>
            </a:r>
            <a:r>
              <a:rPr lang="ru-RU" dirty="0" err="1"/>
              <a:t>згоди</a:t>
            </a:r>
            <a:r>
              <a:rPr lang="ru-RU" dirty="0"/>
              <a:t> на </a:t>
            </a:r>
            <a:r>
              <a:rPr lang="ru-RU" dirty="0" err="1"/>
              <a:t>обробку</a:t>
            </a:r>
            <a:r>
              <a:rPr lang="ru-RU" dirty="0"/>
              <a:t> </a:t>
            </a:r>
            <a:r>
              <a:rPr lang="ru-RU" dirty="0" err="1"/>
              <a:t>персональних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дитини</a:t>
            </a:r>
            <a:r>
              <a:rPr lang="ru-RU" dirty="0"/>
              <a:t>, </a:t>
            </a:r>
            <a:r>
              <a:rPr lang="ru-RU" dirty="0" err="1"/>
              <a:t>отриманих</a:t>
            </a:r>
            <a:r>
              <a:rPr lang="ru-RU" dirty="0"/>
              <a:t> в </a:t>
            </a:r>
            <a:r>
              <a:rPr lang="ru-RU" dirty="0" err="1"/>
              <a:t>процесі</a:t>
            </a:r>
            <a:r>
              <a:rPr lang="ru-RU" dirty="0"/>
              <a:t> психолого-</a:t>
            </a:r>
            <a:r>
              <a:rPr lang="ru-RU" dirty="0" err="1"/>
              <a:t>педагогічної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та заяви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батьків</a:t>
            </a:r>
            <a:r>
              <a:rPr lang="ru-RU" dirty="0"/>
              <a:t>  (</a:t>
            </a:r>
            <a:r>
              <a:rPr lang="ru-RU" dirty="0" err="1"/>
              <a:t>законних</a:t>
            </a:r>
            <a:r>
              <a:rPr lang="ru-RU" dirty="0"/>
              <a:t> </a:t>
            </a:r>
            <a:r>
              <a:rPr lang="ru-RU" dirty="0" err="1"/>
              <a:t>представників</a:t>
            </a:r>
            <a:r>
              <a:rPr lang="ru-RU" dirty="0"/>
              <a:t>)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комплексної</a:t>
            </a:r>
            <a:r>
              <a:rPr lang="ru-RU" dirty="0"/>
              <a:t> психолого-</a:t>
            </a:r>
            <a:r>
              <a:rPr lang="ru-RU" dirty="0" err="1"/>
              <a:t>педагогічної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 smtClean="0"/>
              <a:t>дитини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705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РЦ\Desktop\112 -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3048"/>
            <a:ext cx="4320480" cy="658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РЦ\Desktop\112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140199"/>
            <a:ext cx="4348112" cy="658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26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ИРЦ\Desktop\висново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5066"/>
            <a:ext cx="4253751" cy="637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13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525180"/>
              </p:ext>
            </p:extLst>
          </p:nvPr>
        </p:nvGraphicFramePr>
        <p:xfrm>
          <a:off x="107500" y="2120119"/>
          <a:ext cx="8929000" cy="4117193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97634"/>
                <a:gridCol w="520858"/>
                <a:gridCol w="297634"/>
                <a:gridCol w="967308"/>
                <a:gridCol w="297634"/>
                <a:gridCol w="372042"/>
                <a:gridCol w="372042"/>
                <a:gridCol w="446450"/>
                <a:gridCol w="372042"/>
                <a:gridCol w="297634"/>
                <a:gridCol w="574958"/>
                <a:gridCol w="601038"/>
                <a:gridCol w="601038"/>
                <a:gridCol w="678440"/>
                <a:gridCol w="595266"/>
                <a:gridCol w="297634"/>
                <a:gridCol w="351428"/>
                <a:gridCol w="593590"/>
                <a:gridCol w="394330"/>
              </a:tblGrid>
              <a:tr h="369365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 dirty="0" err="1">
                          <a:effectLst/>
                        </a:rPr>
                        <a:t>Порядко</a:t>
                      </a:r>
                      <a:r>
                        <a:rPr lang="uk-UA" sz="1000" b="1" dirty="0">
                          <a:effectLst/>
                        </a:rPr>
                        <a:t>-вий номер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vert="vert27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>
                          <a:effectLst/>
                        </a:rPr>
                        <a:t>Загальні дані про дитину</a:t>
                      </a:r>
                      <a:endParaRPr lang="ru-RU" sz="1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>
                          <a:effectLst/>
                        </a:rPr>
                        <a:t>Інформація про результати оцінки</a:t>
                      </a:r>
                      <a:endParaRPr lang="ru-RU" sz="1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>
                          <a:effectLst/>
                        </a:rPr>
                        <a:t>Рекомендації щодо психолого-педагогічної допомоги</a:t>
                      </a:r>
                      <a:endParaRPr lang="ru-RU" sz="1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170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>
                          <a:effectLst/>
                        </a:rPr>
                        <a:t>прізвище, ім’я, </a:t>
                      </a:r>
                      <a:br>
                        <a:rPr lang="uk-UA" sz="1000" b="1">
                          <a:effectLst/>
                        </a:rPr>
                      </a:br>
                      <a:r>
                        <a:rPr lang="uk-UA" sz="1000" b="1">
                          <a:effectLst/>
                        </a:rPr>
                        <a:t>по батькові</a:t>
                      </a:r>
                      <a:endParaRPr lang="ru-RU" sz="1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>
                          <a:effectLst/>
                        </a:rPr>
                        <a:t>число, місяць, рік народ-ження</a:t>
                      </a:r>
                      <a:endParaRPr lang="ru-RU" sz="1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vert="vert27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 dirty="0">
                          <a:effectLst/>
                        </a:rPr>
                        <a:t>найменування навчального закладу, де навчається (виховується) дитина, адреса (область, район, село/ селище/місто, вулиця)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>
                          <a:effectLst/>
                        </a:rPr>
                        <a:t>клас/ група</a:t>
                      </a:r>
                      <a:endParaRPr lang="ru-RU" sz="1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vert="vert27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>
                          <a:effectLst/>
                        </a:rPr>
                        <a:t>інформація про батьків (одного з батьків) або законних представників</a:t>
                      </a:r>
                      <a:endParaRPr lang="ru-RU" sz="1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>
                          <a:effectLst/>
                        </a:rPr>
                        <a:t>наявність особливих освітніх потреб</a:t>
                      </a:r>
                      <a:endParaRPr lang="ru-RU" sz="1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 dirty="0">
                          <a:effectLst/>
                        </a:rPr>
                        <a:t>категорія </a:t>
                      </a:r>
                      <a:r>
                        <a:rPr lang="uk-UA" sz="1000" b="1" dirty="0" err="1">
                          <a:effectLst/>
                        </a:rPr>
                        <a:t>особли</a:t>
                      </a:r>
                      <a:r>
                        <a:rPr lang="uk-UA" sz="1000" b="1" dirty="0">
                          <a:effectLst/>
                        </a:rPr>
                        <a:t>- </a:t>
                      </a:r>
                      <a:r>
                        <a:rPr lang="uk-UA" sz="1000" b="1" dirty="0" err="1">
                          <a:effectLst/>
                        </a:rPr>
                        <a:t>вих</a:t>
                      </a:r>
                      <a:r>
                        <a:rPr lang="uk-UA" sz="1000" b="1" dirty="0">
                          <a:effectLst/>
                        </a:rPr>
                        <a:t> освітніх потреб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 dirty="0">
                          <a:effectLst/>
                        </a:rPr>
                        <a:t>дата та номер висновку про комплексну оцінку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>
                          <a:effectLst/>
                        </a:rPr>
                        <a:t>особа, відповідальна за оформлення висновку про комплексну оцінку (прізвище, ім’я, по батькові, найменування посади)</a:t>
                      </a:r>
                      <a:endParaRPr lang="ru-RU" sz="1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>
                          <a:effectLst/>
                        </a:rPr>
                        <a:t>індивіду-альний навчаль-ний план</a:t>
                      </a:r>
                      <a:endParaRPr lang="ru-RU" sz="1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>
                          <a:effectLst/>
                        </a:rPr>
                        <a:t>напрями психолого-педагогічної допомоги</a:t>
                      </a:r>
                      <a:endParaRPr lang="ru-RU" sz="1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>
                          <a:effectLst/>
                        </a:rPr>
                        <a:t>асистент вчителя</a:t>
                      </a:r>
                      <a:endParaRPr lang="ru-RU" sz="1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vert="vert27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>
                          <a:effectLst/>
                        </a:rPr>
                        <a:t>асистент дитини</a:t>
                      </a:r>
                      <a:endParaRPr lang="ru-RU" sz="1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vert="vert27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>
                          <a:effectLst/>
                        </a:rPr>
                        <a:t>найменування необхідного корекційного обладнання</a:t>
                      </a:r>
                      <a:endParaRPr lang="ru-RU" sz="1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 dirty="0">
                          <a:effectLst/>
                        </a:rPr>
                        <a:t>запланована дата проведення повторної оцінки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</a:tr>
              <a:tr h="2446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 dirty="0">
                          <a:effectLst/>
                        </a:rPr>
                        <a:t>м</a:t>
                      </a:r>
                      <a:r>
                        <a:rPr lang="ru-RU" sz="1000" b="1" dirty="0" err="1">
                          <a:effectLst/>
                        </a:rPr>
                        <a:t>ат</a:t>
                      </a:r>
                      <a:r>
                        <a:rPr lang="uk-UA" sz="1000" b="1" dirty="0">
                          <a:effectLst/>
                        </a:rPr>
                        <a:t>и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 dirty="0">
                          <a:effectLst/>
                        </a:rPr>
                        <a:t>батько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>
                          <a:effectLst/>
                        </a:rPr>
                        <a:t>законні представники</a:t>
                      </a:r>
                      <a:endParaRPr lang="ru-RU" sz="1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 dirty="0">
                          <a:effectLst/>
                        </a:rPr>
                        <a:t>так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>
                          <a:effectLst/>
                        </a:rPr>
                        <a:t>ні</a:t>
                      </a:r>
                      <a:endParaRPr lang="ru-RU" sz="1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46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b="1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0810" marR="50810" marT="0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2128" y="172564"/>
            <a:ext cx="8760807" cy="1638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dirty="0" smtClean="0"/>
          </a:p>
          <a:p>
            <a:pPr algn="r"/>
            <a:r>
              <a:rPr lang="ru-RU" dirty="0" err="1" smtClean="0"/>
              <a:t>Додаток</a:t>
            </a:r>
            <a:r>
              <a:rPr lang="ru-RU" dirty="0" smtClean="0"/>
              <a:t> </a:t>
            </a:r>
            <a:r>
              <a:rPr lang="ru-RU" dirty="0"/>
              <a:t>1</a:t>
            </a:r>
            <a:endParaRPr lang="ru-RU" b="1" dirty="0"/>
          </a:p>
          <a:p>
            <a:endParaRPr lang="uk-UA" sz="1050" dirty="0" smtClean="0"/>
          </a:p>
          <a:p>
            <a:pPr algn="ctr"/>
            <a:r>
              <a:rPr lang="uk-UA" b="1" dirty="0" smtClean="0"/>
              <a:t>РЕЄСТР </a:t>
            </a:r>
            <a:r>
              <a:rPr lang="uk-UA" b="1" dirty="0"/>
              <a:t/>
            </a:r>
            <a:br>
              <a:rPr lang="uk-UA" b="1" dirty="0"/>
            </a:br>
            <a:r>
              <a:rPr lang="uk-UA" b="1" dirty="0"/>
              <a:t>дітей, які пройшли комплексну психолого-педагогічну </a:t>
            </a:r>
            <a:br>
              <a:rPr lang="uk-UA" b="1" dirty="0"/>
            </a:br>
            <a:r>
              <a:rPr lang="uk-UA" b="1" dirty="0"/>
              <a:t>оцінку розвитку дитини і перебувають на обліку в </a:t>
            </a:r>
            <a:r>
              <a:rPr lang="uk-UA" b="1" dirty="0" err="1"/>
              <a:t>інклюзивно</a:t>
            </a:r>
            <a:r>
              <a:rPr lang="uk-UA" b="1" dirty="0"/>
              <a:t>-ресурсному </a:t>
            </a:r>
            <a:r>
              <a:rPr lang="uk-UA" b="1" dirty="0" smtClean="0"/>
              <a:t>центрі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9442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847901"/>
              </p:ext>
            </p:extLst>
          </p:nvPr>
        </p:nvGraphicFramePr>
        <p:xfrm>
          <a:off x="251520" y="2204864"/>
          <a:ext cx="8712970" cy="309634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982377"/>
                <a:gridCol w="808301"/>
                <a:gridCol w="458321"/>
                <a:gridCol w="716393"/>
                <a:gridCol w="1103501"/>
                <a:gridCol w="1021332"/>
                <a:gridCol w="782737"/>
                <a:gridCol w="1219754"/>
                <a:gridCol w="810127"/>
                <a:gridCol w="810127"/>
              </a:tblGrid>
              <a:tr h="27556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Порядковий номер</a:t>
                      </a:r>
                      <a:endParaRPr lang="ru-RU" sz="1100" dirty="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6914" marR="56914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Прізвище</a:t>
                      </a:r>
                      <a:endParaRPr lang="ru-RU" sz="1100" dirty="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6914" marR="56914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Ім’я</a:t>
                      </a:r>
                      <a:endParaRPr lang="ru-RU" sz="110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6914" marR="56914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По батькові</a:t>
                      </a:r>
                      <a:endParaRPr lang="ru-RU" sz="1100" dirty="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6914" marR="56914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Спеціальність</a:t>
                      </a:r>
                      <a:endParaRPr lang="ru-RU" sz="1100" dirty="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6914" marR="56914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Кваліфікація</a:t>
                      </a:r>
                      <a:endParaRPr lang="ru-RU" sz="1100" dirty="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6914" marR="56914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Серія, номер та дата видачі  диплома про вищу освіту</a:t>
                      </a:r>
                      <a:endParaRPr lang="ru-RU" sz="110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6914" marR="56914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Найменування вищого навчального закладу, що видав диплом</a:t>
                      </a:r>
                      <a:endParaRPr lang="ru-RU" sz="1100" dirty="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6914" marR="56914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Місце роботи та контакти</a:t>
                      </a:r>
                      <a:endParaRPr lang="ru-RU" sz="1100" dirty="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6914" marR="56914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Найменування адміністративно-територіальної одиниці</a:t>
                      </a:r>
                      <a:endParaRPr lang="ru-RU" sz="1100" dirty="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6914" marR="56914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406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6914" marR="5691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6914" marR="5691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6914" marR="5691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6914" marR="5691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6914" marR="5691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6914" marR="5691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6914" marR="5691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6914" marR="5691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6914" marR="5691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56914" marR="5691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3568" y="332656"/>
            <a:ext cx="77549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dirty="0"/>
              <a:t>Додаток 2 </a:t>
            </a:r>
            <a:br>
              <a:rPr lang="uk-UA" dirty="0"/>
            </a:br>
            <a:endParaRPr lang="uk-UA" dirty="0" smtClean="0"/>
          </a:p>
          <a:p>
            <a:pPr algn="ctr"/>
            <a:r>
              <a:rPr lang="uk-UA" b="1" dirty="0" smtClean="0"/>
              <a:t>РЕЄСТР </a:t>
            </a:r>
            <a:r>
              <a:rPr lang="uk-UA" b="1" dirty="0"/>
              <a:t/>
            </a:r>
            <a:br>
              <a:rPr lang="uk-UA" b="1" dirty="0"/>
            </a:br>
            <a:r>
              <a:rPr lang="uk-UA" b="1" dirty="0"/>
              <a:t>фахівців, які надають психолого-педагогічну допомогу дітям </a:t>
            </a:r>
            <a:br>
              <a:rPr lang="uk-UA" b="1" dirty="0"/>
            </a:br>
            <a:r>
              <a:rPr lang="uk-UA" b="1" dirty="0"/>
              <a:t>з особливими освітніми потребами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944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ИРЦ\Desktop\заяв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4127490" cy="5616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ИРЦ\Desktop\згод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099" y="1052736"/>
            <a:ext cx="4726860" cy="5616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03648" y="404664"/>
            <a:ext cx="7565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                               Додаток 3                                                               Додаток 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17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338045"/>
              </p:ext>
            </p:extLst>
          </p:nvPr>
        </p:nvGraphicFramePr>
        <p:xfrm>
          <a:off x="251520" y="2492896"/>
          <a:ext cx="8712969" cy="20882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9565"/>
                <a:gridCol w="1086542"/>
                <a:gridCol w="1335333"/>
                <a:gridCol w="1169668"/>
                <a:gridCol w="1921935"/>
                <a:gridCol w="1080646"/>
                <a:gridCol w="1259280"/>
              </a:tblGrid>
              <a:tr h="17564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bg1"/>
                          </a:solidFill>
                          <a:effectLst/>
                        </a:rPr>
                        <a:t>Порядковий номер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20423" marR="2042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bg1"/>
                          </a:solidFill>
                          <a:effectLst/>
                        </a:rPr>
                        <a:t>Дата подання заяви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20423" marR="2042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bg1"/>
                          </a:solidFill>
                          <a:effectLst/>
                        </a:rPr>
                        <a:t>Прізвище, ім’я, </a:t>
                      </a:r>
                      <a:br>
                        <a:rPr lang="uk-UA" sz="1200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uk-UA" sz="1200" dirty="0">
                          <a:solidFill>
                            <a:schemeClr val="bg1"/>
                          </a:solidFill>
                          <a:effectLst/>
                        </a:rPr>
                        <a:t>по батькові дитини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20423" marR="2042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bg1"/>
                          </a:solidFill>
                          <a:effectLst/>
                        </a:rPr>
                        <a:t>Число, місяць та рік народження дитини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20423" marR="2042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bg1"/>
                          </a:solidFill>
                          <a:effectLst/>
                        </a:rPr>
                        <a:t>Прізвище, ім’я, по батькові батьків (одного з батьків) або законних представників, які подали заяву 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20423" marR="2042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bg1"/>
                          </a:solidFill>
                          <a:effectLst/>
                        </a:rPr>
                        <a:t>Причина подання заяви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20423" marR="2042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bg1"/>
                          </a:solidFill>
                          <a:effectLst/>
                        </a:rPr>
                        <a:t>Час та дата проведення комплексної оцінки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20423" marR="2042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317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20423" marR="2042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20423" marR="2042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20423" marR="2042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20423" marR="2042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20423" marR="2042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20423" marR="2042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20423" marR="2042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71600" y="332656"/>
            <a:ext cx="7776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dirty="0"/>
              <a:t>Додаток </a:t>
            </a:r>
            <a:r>
              <a:rPr lang="uk-UA" dirty="0" smtClean="0"/>
              <a:t>7</a:t>
            </a:r>
            <a:r>
              <a:rPr lang="uk-UA" dirty="0"/>
              <a:t> </a:t>
            </a:r>
            <a:endParaRPr lang="ru-RU" b="1" dirty="0"/>
          </a:p>
          <a:p>
            <a:r>
              <a:rPr lang="uk-UA" dirty="0"/>
              <a:t> </a:t>
            </a:r>
            <a:endParaRPr lang="ru-RU" b="1" dirty="0"/>
          </a:p>
          <a:p>
            <a:pPr algn="ctr"/>
            <a:r>
              <a:rPr lang="uk-UA" b="1" dirty="0"/>
              <a:t>ЖУРНАЛ </a:t>
            </a:r>
            <a:br>
              <a:rPr lang="uk-UA" b="1" dirty="0"/>
            </a:br>
            <a:r>
              <a:rPr lang="uk-UA" b="1" dirty="0"/>
              <a:t>обліку заяв щодо проведення комплексної психолого-педагогічної оцінки розвитку дитини 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3833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607106"/>
              </p:ext>
            </p:extLst>
          </p:nvPr>
        </p:nvGraphicFramePr>
        <p:xfrm>
          <a:off x="323528" y="1340768"/>
          <a:ext cx="8568949" cy="49580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795"/>
                <a:gridCol w="719519"/>
                <a:gridCol w="642831"/>
                <a:gridCol w="719519"/>
                <a:gridCol w="398656"/>
                <a:gridCol w="328824"/>
                <a:gridCol w="607280"/>
                <a:gridCol w="671614"/>
                <a:gridCol w="696538"/>
                <a:gridCol w="288032"/>
                <a:gridCol w="216024"/>
                <a:gridCol w="792088"/>
                <a:gridCol w="648072"/>
                <a:gridCol w="800146"/>
                <a:gridCol w="640011"/>
              </a:tblGrid>
              <a:tr h="248055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050" dirty="0" smtClean="0">
                          <a:solidFill>
                            <a:schemeClr val="bg1"/>
                          </a:solidFill>
                          <a:effectLst/>
                        </a:rPr>
                        <a:t>№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050" dirty="0" smtClean="0">
                          <a:solidFill>
                            <a:schemeClr val="bg1"/>
                          </a:solidFill>
                          <a:effectLst/>
                        </a:rPr>
                        <a:t>п/п</a:t>
                      </a: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050">
                          <a:solidFill>
                            <a:schemeClr val="bg1"/>
                          </a:solidFill>
                          <a:effectLst/>
                        </a:rPr>
                        <a:t>Дата проведення засідання фахівців, які провели комплексну оцінку </a:t>
                      </a:r>
                      <a:endParaRPr lang="ru-RU" sz="105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050" dirty="0">
                          <a:solidFill>
                            <a:schemeClr val="bg1"/>
                          </a:solidFill>
                          <a:effectLst/>
                        </a:rPr>
                        <a:t>Прізвище, ім’я, по батькові дитини</a:t>
                      </a: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050">
                          <a:solidFill>
                            <a:schemeClr val="bg1"/>
                          </a:solidFill>
                          <a:effectLst/>
                        </a:rPr>
                        <a:t>Число, місяць та рік народження дитини</a:t>
                      </a:r>
                      <a:endParaRPr lang="ru-RU" sz="105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050">
                          <a:solidFill>
                            <a:schemeClr val="bg1"/>
                          </a:solidFill>
                          <a:effectLst/>
                        </a:rPr>
                        <a:t>Інформація про результати комплексної оцінки</a:t>
                      </a:r>
                      <a:endParaRPr lang="ru-RU" sz="105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050">
                          <a:solidFill>
                            <a:schemeClr val="bg1"/>
                          </a:solidFill>
                          <a:effectLst/>
                        </a:rPr>
                        <a:t>Рекомендації щодо психолого-педагогічної допомоги</a:t>
                      </a:r>
                      <a:endParaRPr lang="ru-RU" sz="105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050" dirty="0">
                          <a:solidFill>
                            <a:schemeClr val="bg1"/>
                          </a:solidFill>
                          <a:effectLst/>
                        </a:rPr>
                        <a:t>Прізвище та ініціали фахівців, які провели комплексну оцінку</a:t>
                      </a: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050" dirty="0">
                          <a:solidFill>
                            <a:schemeClr val="bg1"/>
                          </a:solidFill>
                          <a:effectLst/>
                        </a:rPr>
                        <a:t>Прізвище, ініціали, </a:t>
                      </a:r>
                      <a:r>
                        <a:rPr lang="uk-UA" sz="1050" dirty="0" err="1">
                          <a:solidFill>
                            <a:schemeClr val="bg1"/>
                          </a:solidFill>
                          <a:effectLst/>
                        </a:rPr>
                        <a:t>наймену-вання</a:t>
                      </a:r>
                      <a:r>
                        <a:rPr lang="uk-UA" sz="1050" dirty="0">
                          <a:solidFill>
                            <a:schemeClr val="bg1"/>
                          </a:solidFill>
                          <a:effectLst/>
                        </a:rPr>
                        <a:t> посади особи, </a:t>
                      </a:r>
                      <a:r>
                        <a:rPr lang="uk-UA" sz="1050" dirty="0" err="1">
                          <a:solidFill>
                            <a:schemeClr val="bg1"/>
                          </a:solidFill>
                          <a:effectLst/>
                        </a:rPr>
                        <a:t>відповідаль-ної</a:t>
                      </a:r>
                      <a:r>
                        <a:rPr lang="uk-UA" sz="1050" dirty="0">
                          <a:solidFill>
                            <a:schemeClr val="bg1"/>
                          </a:solidFill>
                          <a:effectLst/>
                        </a:rPr>
                        <a:t> за оформлення висновку про комплексну оцінку</a:t>
                      </a: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307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050">
                          <a:solidFill>
                            <a:schemeClr val="bg1"/>
                          </a:solidFill>
                          <a:effectLst/>
                        </a:rPr>
                        <a:t>наявність особливих освітніх потреб</a:t>
                      </a:r>
                      <a:endParaRPr lang="ru-RU" sz="105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050">
                          <a:solidFill>
                            <a:schemeClr val="bg1"/>
                          </a:solidFill>
                          <a:effectLst/>
                        </a:rPr>
                        <a:t>категорія особливих освітніх потреб</a:t>
                      </a:r>
                      <a:endParaRPr lang="ru-RU" sz="105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050">
                          <a:solidFill>
                            <a:schemeClr val="bg1"/>
                          </a:solidFill>
                          <a:effectLst/>
                        </a:rPr>
                        <a:t>індивіду-альний навчаль-ний план</a:t>
                      </a:r>
                      <a:endParaRPr lang="ru-RU" sz="105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050">
                          <a:solidFill>
                            <a:schemeClr val="bg1"/>
                          </a:solidFill>
                          <a:effectLst/>
                        </a:rPr>
                        <a:t>напрями психолого-педагогічної допомоги</a:t>
                      </a:r>
                      <a:endParaRPr lang="ru-RU" sz="105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050" dirty="0">
                          <a:solidFill>
                            <a:schemeClr val="bg1"/>
                          </a:solidFill>
                          <a:effectLst/>
                        </a:rPr>
                        <a:t>асистент вчителя</a:t>
                      </a: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vert="vert27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050" dirty="0">
                          <a:solidFill>
                            <a:schemeClr val="bg1"/>
                          </a:solidFill>
                          <a:effectLst/>
                        </a:rPr>
                        <a:t>асистент дитини</a:t>
                      </a: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vert="vert27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050" dirty="0" err="1" smtClean="0">
                          <a:solidFill>
                            <a:schemeClr val="bg1"/>
                          </a:solidFill>
                          <a:effectLst/>
                        </a:rPr>
                        <a:t>Найменуван</a:t>
                      </a:r>
                      <a:r>
                        <a:rPr lang="uk-UA" sz="1050" dirty="0" smtClean="0">
                          <a:solidFill>
                            <a:schemeClr val="bg1"/>
                          </a:solidFill>
                          <a:effectLst/>
                        </a:rPr>
                        <a:t>-ня </a:t>
                      </a:r>
                      <a:r>
                        <a:rPr lang="uk-UA" sz="1050" dirty="0">
                          <a:solidFill>
                            <a:schemeClr val="bg1"/>
                          </a:solidFill>
                          <a:effectLst/>
                        </a:rPr>
                        <a:t>необхідного корекційного обладнання</a:t>
                      </a: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050" dirty="0">
                          <a:solidFill>
                            <a:schemeClr val="bg1"/>
                          </a:solidFill>
                          <a:effectLst/>
                        </a:rPr>
                        <a:t>запланована дата </a:t>
                      </a:r>
                      <a:r>
                        <a:rPr lang="uk-UA" sz="1050" dirty="0" err="1" smtClean="0">
                          <a:solidFill>
                            <a:schemeClr val="bg1"/>
                          </a:solidFill>
                          <a:effectLst/>
                        </a:rPr>
                        <a:t>проведен</a:t>
                      </a:r>
                      <a:r>
                        <a:rPr lang="uk-UA" sz="1050" smtClean="0">
                          <a:solidFill>
                            <a:schemeClr val="bg1"/>
                          </a:solidFill>
                          <a:effectLst/>
                        </a:rPr>
                        <a:t>-ня </a:t>
                      </a:r>
                      <a:r>
                        <a:rPr lang="uk-UA" sz="1050" dirty="0">
                          <a:solidFill>
                            <a:schemeClr val="bg1"/>
                          </a:solidFill>
                          <a:effectLst/>
                        </a:rPr>
                        <a:t>повторної оцінки</a:t>
                      </a: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611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050">
                          <a:solidFill>
                            <a:schemeClr val="bg1"/>
                          </a:solidFill>
                          <a:effectLst/>
                        </a:rPr>
                        <a:t>так</a:t>
                      </a:r>
                      <a:endParaRPr lang="ru-RU" sz="105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050" dirty="0">
                          <a:solidFill>
                            <a:schemeClr val="bg1"/>
                          </a:solidFill>
                          <a:effectLst/>
                        </a:rPr>
                        <a:t>ні</a:t>
                      </a: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219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05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05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050" dirty="0">
                        <a:solidFill>
                          <a:schemeClr val="bg1"/>
                        </a:solidFill>
                        <a:effectLst/>
                        <a:latin typeface="Antiqua"/>
                        <a:ea typeface="Times New Roman"/>
                        <a:cs typeface="Times New Roman"/>
                      </a:endParaRPr>
                    </a:p>
                  </a:txBody>
                  <a:tcPr marL="12879" marR="12879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1" y="332656"/>
            <a:ext cx="88768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dirty="0"/>
              <a:t>Додаток 8  </a:t>
            </a:r>
            <a:endParaRPr lang="ru-RU" b="1" dirty="0"/>
          </a:p>
          <a:p>
            <a:pPr algn="ctr"/>
            <a:r>
              <a:rPr lang="uk-UA" dirty="0"/>
              <a:t> </a:t>
            </a:r>
            <a:r>
              <a:rPr lang="uk-UA" b="1" dirty="0" smtClean="0"/>
              <a:t>ЖУРНАЛ </a:t>
            </a:r>
            <a:r>
              <a:rPr lang="uk-UA" b="1" dirty="0"/>
              <a:t/>
            </a:r>
            <a:br>
              <a:rPr lang="uk-UA" b="1" dirty="0"/>
            </a:br>
            <a:r>
              <a:rPr lang="uk-UA" b="1" dirty="0"/>
              <a:t>обліку висновків про комплексну психолого-педагогічну оцінку розвитку дитини 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5704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836712"/>
            <a:ext cx="770485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/>
              <a:t>Організація робочого  місця під час виїзного засідання</a:t>
            </a:r>
            <a:r>
              <a:rPr lang="uk-UA" sz="2800" dirty="0" smtClean="0"/>
              <a:t>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2800" dirty="0"/>
              <a:t> п</a:t>
            </a:r>
            <a:r>
              <a:rPr lang="uk-UA" sz="2800" dirty="0" smtClean="0"/>
              <a:t>риміщення для обстеження;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2800" dirty="0"/>
              <a:t> </a:t>
            </a:r>
            <a:r>
              <a:rPr lang="uk-UA" sz="2800" dirty="0" smtClean="0"/>
              <a:t>комп’ютер або ноутбук;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2800" smtClean="0"/>
              <a:t> принтер;</a:t>
            </a:r>
            <a:endParaRPr lang="uk-UA" sz="28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2800" dirty="0" smtClean="0"/>
              <a:t> дидактичний матеріал.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uk-UA" sz="28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uk-UA" sz="28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uk-UA" sz="28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uk-UA" sz="2800" dirty="0" smtClean="0"/>
          </a:p>
          <a:p>
            <a:r>
              <a:rPr lang="uk-UA" sz="2400" dirty="0" smtClean="0"/>
              <a:t>На обстеження кожної дитини приблизно 20-30 хв.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4713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474</TotalTime>
  <Words>1869</Words>
  <Application>Microsoft Office PowerPoint</Application>
  <PresentationFormat>Экран (4:3)</PresentationFormat>
  <Paragraphs>468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ИРЦ</dc:creator>
  <cp:lastModifiedBy>ИРЦ</cp:lastModifiedBy>
  <cp:revision>28</cp:revision>
  <dcterms:created xsi:type="dcterms:W3CDTF">2019-01-23T10:29:50Z</dcterms:created>
  <dcterms:modified xsi:type="dcterms:W3CDTF">2019-01-29T14:32:07Z</dcterms:modified>
</cp:coreProperties>
</file>